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4"/>
  </p:notesMasterIdLst>
  <p:sldIdLst>
    <p:sldId id="256" r:id="rId3"/>
    <p:sldId id="257" r:id="rId4"/>
    <p:sldId id="282" r:id="rId5"/>
    <p:sldId id="258" r:id="rId6"/>
    <p:sldId id="259" r:id="rId7"/>
    <p:sldId id="263" r:id="rId8"/>
    <p:sldId id="264" r:id="rId9"/>
    <p:sldId id="283" r:id="rId10"/>
    <p:sldId id="286" r:id="rId11"/>
    <p:sldId id="287" r:id="rId12"/>
    <p:sldId id="285" r:id="rId13"/>
    <p:sldId id="289" r:id="rId14"/>
    <p:sldId id="290" r:id="rId15"/>
    <p:sldId id="281" r:id="rId16"/>
    <p:sldId id="265" r:id="rId17"/>
    <p:sldId id="288" r:id="rId18"/>
    <p:sldId id="266" r:id="rId19"/>
    <p:sldId id="293" r:id="rId20"/>
    <p:sldId id="294" r:id="rId21"/>
    <p:sldId id="295" r:id="rId22"/>
    <p:sldId id="261"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A9E"/>
    <a:srgbClr val="357CBD"/>
    <a:srgbClr val="3784B3"/>
    <a:srgbClr val="FFCC00"/>
    <a:srgbClr val="1C278C"/>
    <a:srgbClr val="384D70"/>
    <a:srgbClr val="314777"/>
    <a:srgbClr val="0066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46" autoAdjust="0"/>
  </p:normalViewPr>
  <p:slideViewPr>
    <p:cSldViewPr>
      <p:cViewPr varScale="1">
        <p:scale>
          <a:sx n="106" d="100"/>
          <a:sy n="106" d="100"/>
        </p:scale>
        <p:origin x="168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33CA44-A7E0-4198-AE83-31BE1F1782EF}" type="datetimeFigureOut">
              <a:rPr lang="ru-RU" smtClean="0"/>
              <a:pPr/>
              <a:t>06.10.2016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C7B1EB-A701-4C1F-B3FD-3733AC3DCF9A}" type="slidenum">
              <a:rPr lang="ru-RU" smtClean="0"/>
              <a:pPr/>
              <a:t>‹#›</a:t>
            </a:fld>
            <a:endParaRPr lang="ru-RU"/>
          </a:p>
        </p:txBody>
      </p:sp>
    </p:spTree>
    <p:extLst>
      <p:ext uri="{BB962C8B-B14F-4D97-AF65-F5344CB8AC3E}">
        <p14:creationId xmlns:p14="http://schemas.microsoft.com/office/powerpoint/2010/main" val="2506236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0C7B1EB-A701-4C1F-B3FD-3733AC3DCF9A}" type="slidenum">
              <a:rPr lang="ru-RU" smtClean="0"/>
              <a:pPr/>
              <a:t>3</a:t>
            </a:fld>
            <a:endParaRPr lang="ru-RU"/>
          </a:p>
        </p:txBody>
      </p:sp>
    </p:spTree>
    <p:extLst>
      <p:ext uri="{BB962C8B-B14F-4D97-AF65-F5344CB8AC3E}">
        <p14:creationId xmlns:p14="http://schemas.microsoft.com/office/powerpoint/2010/main" val="589668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0C7B1EB-A701-4C1F-B3FD-3733AC3DCF9A}" type="slidenum">
              <a:rPr lang="ru-RU" smtClean="0"/>
              <a:pPr/>
              <a:t>7</a:t>
            </a:fld>
            <a:endParaRPr lang="ru-RU"/>
          </a:p>
        </p:txBody>
      </p:sp>
    </p:spTree>
    <p:extLst>
      <p:ext uri="{BB962C8B-B14F-4D97-AF65-F5344CB8AC3E}">
        <p14:creationId xmlns:p14="http://schemas.microsoft.com/office/powerpoint/2010/main" val="1275028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0C7B1EB-A701-4C1F-B3FD-3733AC3DCF9A}" type="slidenum">
              <a:rPr lang="ru-RU" smtClean="0"/>
              <a:pPr/>
              <a:t>8</a:t>
            </a:fld>
            <a:endParaRPr lang="ru-RU"/>
          </a:p>
        </p:txBody>
      </p:sp>
    </p:spTree>
    <p:extLst>
      <p:ext uri="{BB962C8B-B14F-4D97-AF65-F5344CB8AC3E}">
        <p14:creationId xmlns:p14="http://schemas.microsoft.com/office/powerpoint/2010/main" val="2210566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0C7B1EB-A701-4C1F-B3FD-3733AC3DCF9A}" type="slidenum">
              <a:rPr lang="ru-RU" smtClean="0"/>
              <a:pPr/>
              <a:t>9</a:t>
            </a:fld>
            <a:endParaRPr lang="ru-RU"/>
          </a:p>
        </p:txBody>
      </p:sp>
    </p:spTree>
    <p:extLst>
      <p:ext uri="{BB962C8B-B14F-4D97-AF65-F5344CB8AC3E}">
        <p14:creationId xmlns:p14="http://schemas.microsoft.com/office/powerpoint/2010/main" val="4268629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0C7B1EB-A701-4C1F-B3FD-3733AC3DCF9A}" type="slidenum">
              <a:rPr lang="ru-RU" smtClean="0"/>
              <a:pPr/>
              <a:t>10</a:t>
            </a:fld>
            <a:endParaRPr lang="ru-RU"/>
          </a:p>
        </p:txBody>
      </p:sp>
    </p:spTree>
    <p:extLst>
      <p:ext uri="{BB962C8B-B14F-4D97-AF65-F5344CB8AC3E}">
        <p14:creationId xmlns:p14="http://schemas.microsoft.com/office/powerpoint/2010/main" val="2828693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0C7B1EB-A701-4C1F-B3FD-3733AC3DCF9A}" type="slidenum">
              <a:rPr lang="ru-RU" smtClean="0"/>
              <a:pPr/>
              <a:t>11</a:t>
            </a:fld>
            <a:endParaRPr lang="ru-RU"/>
          </a:p>
        </p:txBody>
      </p:sp>
    </p:spTree>
    <p:extLst>
      <p:ext uri="{BB962C8B-B14F-4D97-AF65-F5344CB8AC3E}">
        <p14:creationId xmlns:p14="http://schemas.microsoft.com/office/powerpoint/2010/main" val="3761969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0C7B1EB-A701-4C1F-B3FD-3733AC3DCF9A}" type="slidenum">
              <a:rPr lang="ru-RU" smtClean="0"/>
              <a:pPr/>
              <a:t>12</a:t>
            </a:fld>
            <a:endParaRPr lang="ru-RU"/>
          </a:p>
        </p:txBody>
      </p:sp>
    </p:spTree>
    <p:extLst>
      <p:ext uri="{BB962C8B-B14F-4D97-AF65-F5344CB8AC3E}">
        <p14:creationId xmlns:p14="http://schemas.microsoft.com/office/powerpoint/2010/main" val="2043921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0C7B1EB-A701-4C1F-B3FD-3733AC3DCF9A}" type="slidenum">
              <a:rPr lang="ru-RU" smtClean="0"/>
              <a:pPr/>
              <a:t>13</a:t>
            </a:fld>
            <a:endParaRPr lang="ru-RU"/>
          </a:p>
        </p:txBody>
      </p:sp>
    </p:spTree>
    <p:extLst>
      <p:ext uri="{BB962C8B-B14F-4D97-AF65-F5344CB8AC3E}">
        <p14:creationId xmlns:p14="http://schemas.microsoft.com/office/powerpoint/2010/main" val="1602806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2143125" y="696384"/>
            <a:ext cx="2571750" cy="3429000"/>
          </a:xfrm>
          <a:prstGeom prst="rect">
            <a:avLst/>
          </a:prstGeom>
          <a:solidFill>
            <a:srgbClr val="FFFFFF"/>
          </a:solidFill>
          <a:ln w="9360">
            <a:solidFill>
              <a:srgbClr val="000000"/>
            </a:solidFill>
            <a:miter lim="800000"/>
            <a:headEnd/>
            <a:tailEnd/>
          </a:ln>
        </p:spPr>
        <p:txBody>
          <a:bodyPr wrap="none" anchor="ctr"/>
          <a:lstStyle/>
          <a:p>
            <a:pPr defTabSz="449263" fontAlgn="base">
              <a:spcBef>
                <a:spcPct val="0"/>
              </a:spcBef>
              <a:spcAft>
                <a:spcPct val="0"/>
              </a:spcAft>
              <a:buClr>
                <a:srgbClr val="000000"/>
              </a:buClr>
              <a:buSzPct val="100000"/>
              <a:buFont typeface="Arial" charset="0"/>
              <a:buNone/>
            </a:pPr>
            <a:endParaRPr lang="ru-RU">
              <a:solidFill>
                <a:prstClr val="white"/>
              </a:solidFill>
              <a:latin typeface="Arial" charset="0"/>
              <a:cs typeface="Lucida Sans Unicode" pitchFamily="34" charset="0"/>
            </a:endParaRPr>
          </a:p>
        </p:txBody>
      </p:sp>
      <p:sp>
        <p:nvSpPr>
          <p:cNvPr id="26627" name="Rectangle 2"/>
          <p:cNvSpPr>
            <a:spLocks noGrp="1" noChangeArrowheads="1"/>
          </p:cNvSpPr>
          <p:nvPr>
            <p:ph type="body"/>
          </p:nvPr>
        </p:nvSpPr>
        <p:spPr>
          <a:xfrm>
            <a:off x="685800" y="4343401"/>
            <a:ext cx="5481638" cy="4112684"/>
          </a:xfrm>
          <a:noFill/>
          <a:ln/>
        </p:spPr>
        <p:txBody>
          <a:bodyPr wrap="none" anchor="ctr"/>
          <a:lstStyle/>
          <a:p>
            <a:endParaRPr lang="ru-RU" smtClean="0">
              <a:latin typeface="Times New Roman" pitchFamily="18" charset="0"/>
            </a:endParaRPr>
          </a:p>
        </p:txBody>
      </p:sp>
    </p:spTree>
    <p:extLst>
      <p:ext uri="{BB962C8B-B14F-4D97-AF65-F5344CB8AC3E}">
        <p14:creationId xmlns:p14="http://schemas.microsoft.com/office/powerpoint/2010/main" val="1164749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0866AC1-3E31-4522-891D-FB8F4E716889}" type="datetimeFigureOut">
              <a:rPr lang="ru-RU" smtClean="0"/>
              <a:pPr/>
              <a:t>06.10.2016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6911B8C-EB07-4CE5-B300-7BB13049A57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0866AC1-3E31-4522-891D-FB8F4E716889}" type="datetimeFigureOut">
              <a:rPr lang="ru-RU" smtClean="0"/>
              <a:pPr/>
              <a:t>06.10.2016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6911B8C-EB07-4CE5-B300-7BB13049A57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0866AC1-3E31-4522-891D-FB8F4E716889}" type="datetimeFigureOut">
              <a:rPr lang="ru-RU" smtClean="0"/>
              <a:pPr/>
              <a:t>06.10.2016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6911B8C-EB07-4CE5-B300-7BB13049A57C}"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a:defRPr/>
            </a:pPr>
            <a:endParaRPr lang="en-GB">
              <a:solidFill>
                <a:prstClr val="black">
                  <a:tint val="75000"/>
                </a:prstClr>
              </a:solidFill>
            </a:endParaRPr>
          </a:p>
        </p:txBody>
      </p:sp>
      <p:sp>
        <p:nvSpPr>
          <p:cNvPr id="5" name="Нижний колонтитул 4"/>
          <p:cNvSpPr>
            <a:spLocks noGrp="1"/>
          </p:cNvSpPr>
          <p:nvPr>
            <p:ph type="ftr" sz="quarter" idx="11"/>
          </p:nvPr>
        </p:nvSpPr>
        <p:spPr/>
        <p:txBody>
          <a:bodyPr/>
          <a:lstStyle/>
          <a:p>
            <a:pPr>
              <a:defRPr/>
            </a:pPr>
            <a:endParaRPr lang="en-GB">
              <a:solidFill>
                <a:prstClr val="black">
                  <a:tint val="75000"/>
                </a:prstClr>
              </a:solidFill>
            </a:endParaRPr>
          </a:p>
        </p:txBody>
      </p:sp>
      <p:sp>
        <p:nvSpPr>
          <p:cNvPr id="6" name="Номер слайда 5"/>
          <p:cNvSpPr>
            <a:spLocks noGrp="1"/>
          </p:cNvSpPr>
          <p:nvPr>
            <p:ph type="sldNum" sz="quarter" idx="12"/>
          </p:nvPr>
        </p:nvSpPr>
        <p:spPr/>
        <p:txBody>
          <a:bodyPr/>
          <a:lstStyle/>
          <a:p>
            <a:pPr>
              <a:defRPr/>
            </a:pPr>
            <a:fld id="{A35CD638-C3F7-4AF4-9406-6307E399666C}" type="slidenum">
              <a:rPr lang="en-GB" smtClean="0">
                <a:solidFill>
                  <a:prstClr val="black">
                    <a:tint val="75000"/>
                  </a:prstClr>
                </a:solidFill>
              </a:rPr>
              <a:pPr>
                <a:defRPr/>
              </a:pPr>
              <a:t>‹#›</a:t>
            </a:fld>
            <a:endParaRPr lang="en-GB">
              <a:solidFill>
                <a:prstClr val="black">
                  <a:tint val="75000"/>
                </a:prstClr>
              </a:solidFill>
            </a:endParaRPr>
          </a:p>
        </p:txBody>
      </p:sp>
    </p:spTree>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endParaRPr lang="en-GB">
              <a:solidFill>
                <a:prstClr val="black">
                  <a:tint val="75000"/>
                </a:prstClr>
              </a:solidFill>
            </a:endParaRPr>
          </a:p>
        </p:txBody>
      </p:sp>
      <p:sp>
        <p:nvSpPr>
          <p:cNvPr id="5" name="Нижний колонтитул 4"/>
          <p:cNvSpPr>
            <a:spLocks noGrp="1"/>
          </p:cNvSpPr>
          <p:nvPr>
            <p:ph type="ftr" sz="quarter" idx="11"/>
          </p:nvPr>
        </p:nvSpPr>
        <p:spPr/>
        <p:txBody>
          <a:bodyPr/>
          <a:lstStyle/>
          <a:p>
            <a:pPr>
              <a:defRPr/>
            </a:pPr>
            <a:endParaRPr lang="en-GB">
              <a:solidFill>
                <a:prstClr val="black">
                  <a:tint val="75000"/>
                </a:prstClr>
              </a:solidFill>
            </a:endParaRPr>
          </a:p>
        </p:txBody>
      </p:sp>
      <p:sp>
        <p:nvSpPr>
          <p:cNvPr id="6" name="Номер слайда 5"/>
          <p:cNvSpPr>
            <a:spLocks noGrp="1"/>
          </p:cNvSpPr>
          <p:nvPr>
            <p:ph type="sldNum" sz="quarter" idx="12"/>
          </p:nvPr>
        </p:nvSpPr>
        <p:spPr/>
        <p:txBody>
          <a:bodyPr/>
          <a:lstStyle/>
          <a:p>
            <a:pPr>
              <a:defRPr/>
            </a:pPr>
            <a:fld id="{1BFC5BB3-3C56-4428-92A3-2A42A832E9CF}" type="slidenum">
              <a:rPr lang="en-GB" smtClean="0">
                <a:solidFill>
                  <a:prstClr val="black">
                    <a:tint val="75000"/>
                  </a:prstClr>
                </a:solidFill>
              </a:rPr>
              <a:pPr>
                <a:defRPr/>
              </a:pPr>
              <a:t>‹#›</a:t>
            </a:fld>
            <a:endParaRPr lang="en-GB">
              <a:solidFill>
                <a:prstClr val="black">
                  <a:tint val="75000"/>
                </a:prstClr>
              </a:solidFill>
            </a:endParaRPr>
          </a:p>
        </p:txBody>
      </p:sp>
    </p:spTree>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a:defRPr/>
            </a:pPr>
            <a:endParaRPr lang="en-GB">
              <a:solidFill>
                <a:prstClr val="black">
                  <a:tint val="75000"/>
                </a:prstClr>
              </a:solidFill>
            </a:endParaRPr>
          </a:p>
        </p:txBody>
      </p:sp>
      <p:sp>
        <p:nvSpPr>
          <p:cNvPr id="5" name="Нижний колонтитул 4"/>
          <p:cNvSpPr>
            <a:spLocks noGrp="1"/>
          </p:cNvSpPr>
          <p:nvPr>
            <p:ph type="ftr" sz="quarter" idx="11"/>
          </p:nvPr>
        </p:nvSpPr>
        <p:spPr/>
        <p:txBody>
          <a:bodyPr/>
          <a:lstStyle/>
          <a:p>
            <a:pPr>
              <a:defRPr/>
            </a:pPr>
            <a:endParaRPr lang="en-GB">
              <a:solidFill>
                <a:prstClr val="black">
                  <a:tint val="75000"/>
                </a:prstClr>
              </a:solidFill>
            </a:endParaRPr>
          </a:p>
        </p:txBody>
      </p:sp>
      <p:sp>
        <p:nvSpPr>
          <p:cNvPr id="6" name="Номер слайда 5"/>
          <p:cNvSpPr>
            <a:spLocks noGrp="1"/>
          </p:cNvSpPr>
          <p:nvPr>
            <p:ph type="sldNum" sz="quarter" idx="12"/>
          </p:nvPr>
        </p:nvSpPr>
        <p:spPr/>
        <p:txBody>
          <a:bodyPr/>
          <a:lstStyle/>
          <a:p>
            <a:pPr>
              <a:defRPr/>
            </a:pPr>
            <a:fld id="{0330F71C-E193-4E9C-B0CE-C92A4B015B2D}" type="slidenum">
              <a:rPr lang="en-GB" smtClean="0">
                <a:solidFill>
                  <a:prstClr val="black">
                    <a:tint val="75000"/>
                  </a:prstClr>
                </a:solidFill>
              </a:rPr>
              <a:pPr>
                <a:defRPr/>
              </a:pPr>
              <a:t>‹#›</a:t>
            </a:fld>
            <a:endParaRPr lang="en-GB">
              <a:solidFill>
                <a:prstClr val="black">
                  <a:tint val="75000"/>
                </a:prstClr>
              </a:solidFill>
            </a:endParaRPr>
          </a:p>
        </p:txBody>
      </p:sp>
    </p:spTree>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a:defRPr/>
            </a:pPr>
            <a:endParaRPr lang="en-GB">
              <a:solidFill>
                <a:prstClr val="black">
                  <a:tint val="75000"/>
                </a:prstClr>
              </a:solidFill>
            </a:endParaRPr>
          </a:p>
        </p:txBody>
      </p:sp>
      <p:sp>
        <p:nvSpPr>
          <p:cNvPr id="6" name="Нижний колонтитул 5"/>
          <p:cNvSpPr>
            <a:spLocks noGrp="1"/>
          </p:cNvSpPr>
          <p:nvPr>
            <p:ph type="ftr" sz="quarter" idx="11"/>
          </p:nvPr>
        </p:nvSpPr>
        <p:spPr/>
        <p:txBody>
          <a:bodyPr/>
          <a:lstStyle/>
          <a:p>
            <a:pPr>
              <a:defRPr/>
            </a:pPr>
            <a:endParaRPr lang="en-GB">
              <a:solidFill>
                <a:prstClr val="black">
                  <a:tint val="75000"/>
                </a:prstClr>
              </a:solidFill>
            </a:endParaRPr>
          </a:p>
        </p:txBody>
      </p:sp>
      <p:sp>
        <p:nvSpPr>
          <p:cNvPr id="7" name="Номер слайда 6"/>
          <p:cNvSpPr>
            <a:spLocks noGrp="1"/>
          </p:cNvSpPr>
          <p:nvPr>
            <p:ph type="sldNum" sz="quarter" idx="12"/>
          </p:nvPr>
        </p:nvSpPr>
        <p:spPr/>
        <p:txBody>
          <a:bodyPr/>
          <a:lstStyle/>
          <a:p>
            <a:pPr>
              <a:defRPr/>
            </a:pPr>
            <a:fld id="{9DD52E5A-760F-4890-8CC6-89DD281C1BC4}" type="slidenum">
              <a:rPr lang="en-GB" smtClean="0">
                <a:solidFill>
                  <a:prstClr val="black">
                    <a:tint val="75000"/>
                  </a:prstClr>
                </a:solidFill>
              </a:rPr>
              <a:pPr>
                <a:defRPr/>
              </a:pPr>
              <a:t>‹#›</a:t>
            </a:fld>
            <a:endParaRPr lang="en-GB">
              <a:solidFill>
                <a:prstClr val="black">
                  <a:tint val="75000"/>
                </a:prstClr>
              </a:solidFill>
            </a:endParaRPr>
          </a:p>
        </p:txBody>
      </p:sp>
    </p:spTree>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a:defRPr/>
            </a:pPr>
            <a:endParaRPr lang="en-GB">
              <a:solidFill>
                <a:prstClr val="black">
                  <a:tint val="75000"/>
                </a:prstClr>
              </a:solidFill>
            </a:endParaRPr>
          </a:p>
        </p:txBody>
      </p:sp>
      <p:sp>
        <p:nvSpPr>
          <p:cNvPr id="8" name="Нижний колонтитул 7"/>
          <p:cNvSpPr>
            <a:spLocks noGrp="1"/>
          </p:cNvSpPr>
          <p:nvPr>
            <p:ph type="ftr" sz="quarter" idx="11"/>
          </p:nvPr>
        </p:nvSpPr>
        <p:spPr/>
        <p:txBody>
          <a:bodyPr/>
          <a:lstStyle/>
          <a:p>
            <a:pPr>
              <a:defRPr/>
            </a:pPr>
            <a:endParaRPr lang="en-GB">
              <a:solidFill>
                <a:prstClr val="black">
                  <a:tint val="75000"/>
                </a:prstClr>
              </a:solidFill>
            </a:endParaRPr>
          </a:p>
        </p:txBody>
      </p:sp>
      <p:sp>
        <p:nvSpPr>
          <p:cNvPr id="9" name="Номер слайда 8"/>
          <p:cNvSpPr>
            <a:spLocks noGrp="1"/>
          </p:cNvSpPr>
          <p:nvPr>
            <p:ph type="sldNum" sz="quarter" idx="12"/>
          </p:nvPr>
        </p:nvSpPr>
        <p:spPr/>
        <p:txBody>
          <a:bodyPr/>
          <a:lstStyle/>
          <a:p>
            <a:pPr>
              <a:defRPr/>
            </a:pPr>
            <a:fld id="{F8DC4259-FD21-4AEE-8DA7-3CAAD7B2550B}" type="slidenum">
              <a:rPr lang="en-GB" smtClean="0">
                <a:solidFill>
                  <a:prstClr val="black">
                    <a:tint val="75000"/>
                  </a:prstClr>
                </a:solidFill>
              </a:rPr>
              <a:pPr>
                <a:defRPr/>
              </a:pPr>
              <a:t>‹#›</a:t>
            </a:fld>
            <a:endParaRPr lang="en-GB">
              <a:solidFill>
                <a:prstClr val="black">
                  <a:tint val="75000"/>
                </a:prstClr>
              </a:solidFill>
            </a:endParaRPr>
          </a:p>
        </p:txBody>
      </p:sp>
    </p:spTree>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a:defRPr/>
            </a:pPr>
            <a:endParaRPr lang="en-GB">
              <a:solidFill>
                <a:prstClr val="black">
                  <a:tint val="75000"/>
                </a:prstClr>
              </a:solidFill>
            </a:endParaRPr>
          </a:p>
        </p:txBody>
      </p:sp>
      <p:sp>
        <p:nvSpPr>
          <p:cNvPr id="4" name="Нижний колонтитул 3"/>
          <p:cNvSpPr>
            <a:spLocks noGrp="1"/>
          </p:cNvSpPr>
          <p:nvPr>
            <p:ph type="ftr" sz="quarter" idx="11"/>
          </p:nvPr>
        </p:nvSpPr>
        <p:spPr/>
        <p:txBody>
          <a:bodyPr/>
          <a:lstStyle/>
          <a:p>
            <a:pPr>
              <a:defRPr/>
            </a:pPr>
            <a:endParaRPr lang="en-GB">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05648A97-7E87-4568-AF75-2EDC6D590A30}" type="slidenum">
              <a:rPr lang="en-GB" smtClean="0">
                <a:solidFill>
                  <a:prstClr val="black">
                    <a:tint val="75000"/>
                  </a:prstClr>
                </a:solidFill>
              </a:rPr>
              <a:pPr>
                <a:defRPr/>
              </a:pPr>
              <a:t>‹#›</a:t>
            </a:fld>
            <a:endParaRPr lang="en-GB">
              <a:solidFill>
                <a:prstClr val="black">
                  <a:tint val="75000"/>
                </a:prstClr>
              </a:solidFill>
            </a:endParaRPr>
          </a:p>
        </p:txBody>
      </p:sp>
    </p:spTree>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endParaRPr lang="en-GB">
              <a:solidFill>
                <a:prstClr val="black">
                  <a:tint val="75000"/>
                </a:prstClr>
              </a:solidFill>
            </a:endParaRPr>
          </a:p>
        </p:txBody>
      </p:sp>
      <p:sp>
        <p:nvSpPr>
          <p:cNvPr id="3" name="Нижний колонтитул 2"/>
          <p:cNvSpPr>
            <a:spLocks noGrp="1"/>
          </p:cNvSpPr>
          <p:nvPr>
            <p:ph type="ftr" sz="quarter" idx="11"/>
          </p:nvPr>
        </p:nvSpPr>
        <p:spPr/>
        <p:txBody>
          <a:bodyPr/>
          <a:lstStyle/>
          <a:p>
            <a:pPr>
              <a:defRPr/>
            </a:pPr>
            <a:endParaRPr lang="en-GB">
              <a:solidFill>
                <a:prstClr val="black">
                  <a:tint val="75000"/>
                </a:prstClr>
              </a:solidFill>
            </a:endParaRPr>
          </a:p>
        </p:txBody>
      </p:sp>
      <p:sp>
        <p:nvSpPr>
          <p:cNvPr id="4" name="Номер слайда 3"/>
          <p:cNvSpPr>
            <a:spLocks noGrp="1"/>
          </p:cNvSpPr>
          <p:nvPr>
            <p:ph type="sldNum" sz="quarter" idx="12"/>
          </p:nvPr>
        </p:nvSpPr>
        <p:spPr/>
        <p:txBody>
          <a:bodyPr/>
          <a:lstStyle/>
          <a:p>
            <a:pPr>
              <a:defRPr/>
            </a:pPr>
            <a:fld id="{66AE60EA-3F72-4F52-B643-C7E172DBEBF5}" type="slidenum">
              <a:rPr lang="en-GB" smtClean="0">
                <a:solidFill>
                  <a:prstClr val="black">
                    <a:tint val="75000"/>
                  </a:prstClr>
                </a:solidFill>
              </a:rPr>
              <a:pPr>
                <a:defRPr/>
              </a:pPr>
              <a:t>‹#›</a:t>
            </a:fld>
            <a:endParaRPr lang="en-GB">
              <a:solidFill>
                <a:prstClr val="black">
                  <a:tint val="75000"/>
                </a:prstClr>
              </a:solidFill>
            </a:endParaRPr>
          </a:p>
        </p:txBody>
      </p:sp>
    </p:spTree>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endParaRPr lang="en-GB">
              <a:solidFill>
                <a:prstClr val="black">
                  <a:tint val="75000"/>
                </a:prstClr>
              </a:solidFill>
            </a:endParaRPr>
          </a:p>
        </p:txBody>
      </p:sp>
      <p:sp>
        <p:nvSpPr>
          <p:cNvPr id="6" name="Нижний колонтитул 5"/>
          <p:cNvSpPr>
            <a:spLocks noGrp="1"/>
          </p:cNvSpPr>
          <p:nvPr>
            <p:ph type="ftr" sz="quarter" idx="11"/>
          </p:nvPr>
        </p:nvSpPr>
        <p:spPr/>
        <p:txBody>
          <a:bodyPr/>
          <a:lstStyle/>
          <a:p>
            <a:pPr>
              <a:defRPr/>
            </a:pPr>
            <a:endParaRPr lang="en-GB">
              <a:solidFill>
                <a:prstClr val="black">
                  <a:tint val="75000"/>
                </a:prstClr>
              </a:solidFill>
            </a:endParaRPr>
          </a:p>
        </p:txBody>
      </p:sp>
      <p:sp>
        <p:nvSpPr>
          <p:cNvPr id="7" name="Номер слайда 6"/>
          <p:cNvSpPr>
            <a:spLocks noGrp="1"/>
          </p:cNvSpPr>
          <p:nvPr>
            <p:ph type="sldNum" sz="quarter" idx="12"/>
          </p:nvPr>
        </p:nvSpPr>
        <p:spPr/>
        <p:txBody>
          <a:bodyPr/>
          <a:lstStyle/>
          <a:p>
            <a:pPr>
              <a:defRPr/>
            </a:pPr>
            <a:fld id="{97C7A132-9364-4016-BA7F-D5764C5E7AA6}" type="slidenum">
              <a:rPr lang="en-GB" smtClean="0">
                <a:solidFill>
                  <a:prstClr val="black">
                    <a:tint val="75000"/>
                  </a:prstClr>
                </a:solidFill>
              </a:rPr>
              <a:pPr>
                <a:defRPr/>
              </a:pPr>
              <a:t>‹#›</a:t>
            </a:fld>
            <a:endParaRPr lang="en-GB">
              <a:solidFill>
                <a:prstClr val="black">
                  <a:tint val="75000"/>
                </a:prstClr>
              </a:solidFill>
            </a:endParaRPr>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0866AC1-3E31-4522-891D-FB8F4E716889}" type="datetimeFigureOut">
              <a:rPr lang="ru-RU" smtClean="0"/>
              <a:pPr/>
              <a:t>06.10.2016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6911B8C-EB07-4CE5-B300-7BB13049A57C}"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endParaRPr lang="en-GB">
              <a:solidFill>
                <a:prstClr val="black">
                  <a:tint val="75000"/>
                </a:prstClr>
              </a:solidFill>
            </a:endParaRPr>
          </a:p>
        </p:txBody>
      </p:sp>
      <p:sp>
        <p:nvSpPr>
          <p:cNvPr id="6" name="Нижний колонтитул 5"/>
          <p:cNvSpPr>
            <a:spLocks noGrp="1"/>
          </p:cNvSpPr>
          <p:nvPr>
            <p:ph type="ftr" sz="quarter" idx="11"/>
          </p:nvPr>
        </p:nvSpPr>
        <p:spPr/>
        <p:txBody>
          <a:bodyPr/>
          <a:lstStyle/>
          <a:p>
            <a:pPr>
              <a:defRPr/>
            </a:pPr>
            <a:endParaRPr lang="en-GB">
              <a:solidFill>
                <a:prstClr val="black">
                  <a:tint val="75000"/>
                </a:prstClr>
              </a:solidFill>
            </a:endParaRPr>
          </a:p>
        </p:txBody>
      </p:sp>
      <p:sp>
        <p:nvSpPr>
          <p:cNvPr id="7" name="Номер слайда 6"/>
          <p:cNvSpPr>
            <a:spLocks noGrp="1"/>
          </p:cNvSpPr>
          <p:nvPr>
            <p:ph type="sldNum" sz="quarter" idx="12"/>
          </p:nvPr>
        </p:nvSpPr>
        <p:spPr/>
        <p:txBody>
          <a:bodyPr/>
          <a:lstStyle/>
          <a:p>
            <a:pPr>
              <a:defRPr/>
            </a:pPr>
            <a:fld id="{64A14E87-5869-4CFB-9C50-36B04A66DA8F}" type="slidenum">
              <a:rPr lang="en-GB" smtClean="0">
                <a:solidFill>
                  <a:prstClr val="black">
                    <a:tint val="75000"/>
                  </a:prstClr>
                </a:solidFill>
              </a:rPr>
              <a:pPr>
                <a:defRPr/>
              </a:pPr>
              <a:t>‹#›</a:t>
            </a:fld>
            <a:endParaRPr lang="en-GB">
              <a:solidFill>
                <a:prstClr val="black">
                  <a:tint val="75000"/>
                </a:prstClr>
              </a:solidFill>
            </a:endParaRPr>
          </a:p>
        </p:txBody>
      </p:sp>
    </p:spTree>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endParaRPr lang="en-GB">
              <a:solidFill>
                <a:prstClr val="black">
                  <a:tint val="75000"/>
                </a:prstClr>
              </a:solidFill>
            </a:endParaRPr>
          </a:p>
        </p:txBody>
      </p:sp>
      <p:sp>
        <p:nvSpPr>
          <p:cNvPr id="5" name="Нижний колонтитул 4"/>
          <p:cNvSpPr>
            <a:spLocks noGrp="1"/>
          </p:cNvSpPr>
          <p:nvPr>
            <p:ph type="ftr" sz="quarter" idx="11"/>
          </p:nvPr>
        </p:nvSpPr>
        <p:spPr/>
        <p:txBody>
          <a:bodyPr/>
          <a:lstStyle/>
          <a:p>
            <a:pPr>
              <a:defRPr/>
            </a:pPr>
            <a:endParaRPr lang="en-GB">
              <a:solidFill>
                <a:prstClr val="black">
                  <a:tint val="75000"/>
                </a:prstClr>
              </a:solidFill>
            </a:endParaRPr>
          </a:p>
        </p:txBody>
      </p:sp>
      <p:sp>
        <p:nvSpPr>
          <p:cNvPr id="6" name="Номер слайда 5"/>
          <p:cNvSpPr>
            <a:spLocks noGrp="1"/>
          </p:cNvSpPr>
          <p:nvPr>
            <p:ph type="sldNum" sz="quarter" idx="12"/>
          </p:nvPr>
        </p:nvSpPr>
        <p:spPr/>
        <p:txBody>
          <a:bodyPr/>
          <a:lstStyle/>
          <a:p>
            <a:pPr>
              <a:defRPr/>
            </a:pPr>
            <a:fld id="{97812F16-09A2-4318-8ECC-834724D00368}" type="slidenum">
              <a:rPr lang="en-GB" smtClean="0">
                <a:solidFill>
                  <a:prstClr val="black">
                    <a:tint val="75000"/>
                  </a:prstClr>
                </a:solidFill>
              </a:rPr>
              <a:pPr>
                <a:defRPr/>
              </a:pPr>
              <a:t>‹#›</a:t>
            </a:fld>
            <a:endParaRPr lang="en-GB">
              <a:solidFill>
                <a:prstClr val="black">
                  <a:tint val="75000"/>
                </a:prstClr>
              </a:solidFill>
            </a:endParaRPr>
          </a:p>
        </p:txBody>
      </p:sp>
    </p:spTree>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endParaRPr lang="en-GB">
              <a:solidFill>
                <a:prstClr val="black">
                  <a:tint val="75000"/>
                </a:prstClr>
              </a:solidFill>
            </a:endParaRPr>
          </a:p>
        </p:txBody>
      </p:sp>
      <p:sp>
        <p:nvSpPr>
          <p:cNvPr id="5" name="Нижний колонтитул 4"/>
          <p:cNvSpPr>
            <a:spLocks noGrp="1"/>
          </p:cNvSpPr>
          <p:nvPr>
            <p:ph type="ftr" sz="quarter" idx="11"/>
          </p:nvPr>
        </p:nvSpPr>
        <p:spPr/>
        <p:txBody>
          <a:bodyPr/>
          <a:lstStyle/>
          <a:p>
            <a:pPr>
              <a:defRPr/>
            </a:pPr>
            <a:endParaRPr lang="en-GB">
              <a:solidFill>
                <a:prstClr val="black">
                  <a:tint val="75000"/>
                </a:prstClr>
              </a:solidFill>
            </a:endParaRPr>
          </a:p>
        </p:txBody>
      </p:sp>
      <p:sp>
        <p:nvSpPr>
          <p:cNvPr id="6" name="Номер слайда 5"/>
          <p:cNvSpPr>
            <a:spLocks noGrp="1"/>
          </p:cNvSpPr>
          <p:nvPr>
            <p:ph type="sldNum" sz="quarter" idx="12"/>
          </p:nvPr>
        </p:nvSpPr>
        <p:spPr/>
        <p:txBody>
          <a:bodyPr/>
          <a:lstStyle/>
          <a:p>
            <a:pPr>
              <a:defRPr/>
            </a:pPr>
            <a:fld id="{F7CD9ECD-6C8A-4CF3-9341-E2BE0932038E}" type="slidenum">
              <a:rPr lang="en-GB" smtClean="0">
                <a:solidFill>
                  <a:prstClr val="black">
                    <a:tint val="75000"/>
                  </a:prstClr>
                </a:solidFill>
              </a:rPr>
              <a:pPr>
                <a:defRPr/>
              </a:pPr>
              <a:t>‹#›</a:t>
            </a:fld>
            <a:endParaRPr lang="en-GB">
              <a:solidFill>
                <a:prstClr val="black">
                  <a:tint val="75000"/>
                </a:prstClr>
              </a:solidFill>
            </a:endParaRPr>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0866AC1-3E31-4522-891D-FB8F4E716889}" type="datetimeFigureOut">
              <a:rPr lang="ru-RU" smtClean="0"/>
              <a:pPr/>
              <a:t>06.10.2016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6911B8C-EB07-4CE5-B300-7BB13049A57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0866AC1-3E31-4522-891D-FB8F4E716889}" type="datetimeFigureOut">
              <a:rPr lang="ru-RU" smtClean="0"/>
              <a:pPr/>
              <a:t>06.10.2016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6911B8C-EB07-4CE5-B300-7BB13049A57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0866AC1-3E31-4522-891D-FB8F4E716889}" type="datetimeFigureOut">
              <a:rPr lang="ru-RU" smtClean="0"/>
              <a:pPr/>
              <a:t>06.10.2016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6911B8C-EB07-4CE5-B300-7BB13049A57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0866AC1-3E31-4522-891D-FB8F4E716889}" type="datetimeFigureOut">
              <a:rPr lang="ru-RU" smtClean="0"/>
              <a:pPr/>
              <a:t>06.10.2016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6911B8C-EB07-4CE5-B300-7BB13049A57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0866AC1-3E31-4522-891D-FB8F4E716889}" type="datetimeFigureOut">
              <a:rPr lang="ru-RU" smtClean="0"/>
              <a:pPr/>
              <a:t>06.10.2016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6911B8C-EB07-4CE5-B300-7BB13049A57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0866AC1-3E31-4522-891D-FB8F4E716889}" type="datetimeFigureOut">
              <a:rPr lang="ru-RU" smtClean="0"/>
              <a:pPr/>
              <a:t>06.10.2016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6911B8C-EB07-4CE5-B300-7BB13049A57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0866AC1-3E31-4522-891D-FB8F4E716889}" type="datetimeFigureOut">
              <a:rPr lang="ru-RU" smtClean="0"/>
              <a:pPr/>
              <a:t>06.10.2016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6911B8C-EB07-4CE5-B300-7BB13049A57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866AC1-3E31-4522-891D-FB8F4E716889}" type="datetimeFigureOut">
              <a:rPr lang="ru-RU" smtClean="0"/>
              <a:pPr/>
              <a:t>06.10.2016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911B8C-EB07-4CE5-B300-7BB13049A57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49263" fontAlgn="base">
              <a:spcBef>
                <a:spcPct val="0"/>
              </a:spcBef>
              <a:spcAft>
                <a:spcPct val="0"/>
              </a:spcAft>
              <a:buClr>
                <a:srgbClr val="000000"/>
              </a:buClr>
              <a:buSzPct val="100000"/>
              <a:buFont typeface="Arial" charset="0"/>
              <a:buNone/>
              <a:defRPr/>
            </a:pPr>
            <a:endParaRPr lang="en-GB">
              <a:solidFill>
                <a:prstClr val="black">
                  <a:tint val="75000"/>
                </a:prstClr>
              </a:solidFill>
              <a:latin typeface="Arial" charset="0"/>
              <a:cs typeface="Lucida Sans Unicode" pitchFamily="34" charset="0"/>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49263" fontAlgn="base">
              <a:spcBef>
                <a:spcPct val="0"/>
              </a:spcBef>
              <a:spcAft>
                <a:spcPct val="0"/>
              </a:spcAft>
              <a:buClr>
                <a:srgbClr val="000000"/>
              </a:buClr>
              <a:buSzPct val="100000"/>
              <a:buFont typeface="Arial" charset="0"/>
              <a:buNone/>
              <a:defRPr/>
            </a:pPr>
            <a:endParaRPr lang="en-GB">
              <a:solidFill>
                <a:prstClr val="black">
                  <a:tint val="75000"/>
                </a:prstClr>
              </a:solidFill>
              <a:latin typeface="Arial" charset="0"/>
              <a:cs typeface="Lucida Sans Unicode" pitchFamily="34" charset="0"/>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49263" fontAlgn="base">
              <a:spcBef>
                <a:spcPct val="0"/>
              </a:spcBef>
              <a:spcAft>
                <a:spcPct val="0"/>
              </a:spcAft>
              <a:buClr>
                <a:srgbClr val="000000"/>
              </a:buClr>
              <a:buSzPct val="100000"/>
              <a:buFont typeface="Arial" charset="0"/>
              <a:buNone/>
              <a:defRPr/>
            </a:pPr>
            <a:fld id="{6086B2CD-1AEC-405B-9D5B-9D8DE76A55B8}" type="slidenum">
              <a:rPr lang="en-GB" smtClean="0">
                <a:solidFill>
                  <a:prstClr val="black">
                    <a:tint val="75000"/>
                  </a:prstClr>
                </a:solidFill>
                <a:latin typeface="Arial" charset="0"/>
                <a:cs typeface="Lucida Sans Unicode" pitchFamily="34" charset="0"/>
              </a:rPr>
              <a:pPr defTabSz="449263" fontAlgn="base">
                <a:spcBef>
                  <a:spcPct val="0"/>
                </a:spcBef>
                <a:spcAft>
                  <a:spcPct val="0"/>
                </a:spcAft>
                <a:buClr>
                  <a:srgbClr val="000000"/>
                </a:buClr>
                <a:buSzPct val="100000"/>
                <a:buFont typeface="Arial" charset="0"/>
                <a:buNone/>
                <a:defRPr/>
              </a:pPr>
              <a:t>‹#›</a:t>
            </a:fld>
            <a:endParaRPr lang="en-GB">
              <a:solidFill>
                <a:prstClr val="black">
                  <a:tint val="75000"/>
                </a:prstClr>
              </a:solidFill>
              <a:latin typeface="Arial" charset="0"/>
              <a:cs typeface="Lucida Sans Unicode"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8.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Рисунок 23" descr="hd_rn.jpg"/>
          <p:cNvPicPr>
            <a:picLocks noChangeAspect="1"/>
          </p:cNvPicPr>
          <p:nvPr/>
        </p:nvPicPr>
        <p:blipFill>
          <a:blip r:embed="rId2" cstate="screen"/>
          <a:srcRect/>
          <a:stretch>
            <a:fillRect/>
          </a:stretch>
        </p:blipFill>
        <p:spPr>
          <a:xfrm>
            <a:off x="142273" y="124833"/>
            <a:ext cx="1706269" cy="1224136"/>
          </a:xfrm>
          <a:prstGeom prst="rect">
            <a:avLst/>
          </a:prstGeom>
        </p:spPr>
      </p:pic>
      <p:sp useBgFill="1">
        <p:nvSpPr>
          <p:cNvPr id="20" name="Прямоугольник 19"/>
          <p:cNvSpPr/>
          <p:nvPr/>
        </p:nvSpPr>
        <p:spPr>
          <a:xfrm>
            <a:off x="-12577" y="4151912"/>
            <a:ext cx="9148658" cy="1080120"/>
          </a:xfrm>
          <a:prstGeom prst="rect">
            <a:avLst/>
          </a:prstGeom>
          <a:ln>
            <a:noFill/>
          </a:ln>
          <a:effectLst>
            <a:glow>
              <a:schemeClr val="accent1">
                <a:alpha val="50000"/>
              </a:schemeClr>
            </a:glow>
            <a:outerShdw blurRad="50800" dist="50800" dir="5400000" sx="1000" sy="1000" algn="ctr" rotWithShape="0">
              <a:srgbClr val="000000"/>
            </a:outerShdw>
            <a:reflection blurRad="317500" endPos="0" dist="508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 name="Рисунок 1"/>
          <p:cNvPicPr>
            <a:picLocks noChangeAspect="1"/>
          </p:cNvPicPr>
          <p:nvPr/>
        </p:nvPicPr>
        <p:blipFill>
          <a:blip r:embed="rId3"/>
          <a:stretch>
            <a:fillRect/>
          </a:stretch>
        </p:blipFill>
        <p:spPr>
          <a:xfrm>
            <a:off x="3059832" y="124833"/>
            <a:ext cx="6334293" cy="323116"/>
          </a:xfrm>
          <a:prstGeom prst="rect">
            <a:avLst/>
          </a:prstGeom>
        </p:spPr>
      </p:pic>
      <p:cxnSp>
        <p:nvCxnSpPr>
          <p:cNvPr id="5" name="Прямая соединительная линия 4"/>
          <p:cNvCxnSpPr/>
          <p:nvPr/>
        </p:nvCxnSpPr>
        <p:spPr>
          <a:xfrm>
            <a:off x="2548058" y="452582"/>
            <a:ext cx="6588023" cy="0"/>
          </a:xfrm>
          <a:prstGeom prst="line">
            <a:avLst/>
          </a:prstGeom>
          <a:ln/>
        </p:spPr>
        <p:style>
          <a:lnRef idx="2">
            <a:schemeClr val="accent2"/>
          </a:lnRef>
          <a:fillRef idx="0">
            <a:schemeClr val="accent2"/>
          </a:fillRef>
          <a:effectRef idx="1">
            <a:schemeClr val="accent2"/>
          </a:effectRef>
          <a:fontRef idx="minor">
            <a:schemeClr val="tx1"/>
          </a:fontRef>
        </p:style>
      </p:cxnSp>
      <p:sp>
        <p:nvSpPr>
          <p:cNvPr id="4" name="Прямоугольник 3"/>
          <p:cNvSpPr/>
          <p:nvPr/>
        </p:nvSpPr>
        <p:spPr>
          <a:xfrm>
            <a:off x="467544" y="2967335"/>
            <a:ext cx="8208912" cy="646331"/>
          </a:xfrm>
          <a:prstGeom prst="rect">
            <a:avLst/>
          </a:prstGeom>
        </p:spPr>
        <p:txBody>
          <a:bodyPr wrap="square">
            <a:spAutoFit/>
          </a:bodyPr>
          <a:lstStyle/>
          <a:p>
            <a:pPr algn="ctr"/>
            <a:r>
              <a:rPr lang="ru-RU" b="1" dirty="0">
                <a:latin typeface="Verdana" panose="020B0604030504040204" pitchFamily="34" charset="0"/>
                <a:ea typeface="Verdana" panose="020B0604030504040204" pitchFamily="34" charset="0"/>
                <a:cs typeface="Verdana" panose="020B0604030504040204" pitchFamily="34" charset="0"/>
              </a:rPr>
              <a:t>ИЗМЕНЕНИЯ В ФЕДЕРАЛЬНОМ ЗАКОНЕ №54-ФЗ </a:t>
            </a:r>
            <a:endParaRPr lang="ru-RU" b="1" dirty="0" smtClean="0">
              <a:latin typeface="Verdana" panose="020B0604030504040204" pitchFamily="34" charset="0"/>
              <a:ea typeface="Verdana" panose="020B0604030504040204" pitchFamily="34" charset="0"/>
              <a:cs typeface="Verdana" panose="020B0604030504040204" pitchFamily="34" charset="0"/>
            </a:endParaRPr>
          </a:p>
          <a:p>
            <a:pPr algn="ctr"/>
            <a:r>
              <a:rPr lang="ru-RU" b="1" dirty="0" smtClean="0">
                <a:latin typeface="Verdana" panose="020B0604030504040204" pitchFamily="34" charset="0"/>
                <a:ea typeface="Verdana" panose="020B0604030504040204" pitchFamily="34" charset="0"/>
                <a:cs typeface="Verdana" panose="020B0604030504040204" pitchFamily="34" charset="0"/>
              </a:rPr>
              <a:t>«</a:t>
            </a:r>
            <a:r>
              <a:rPr lang="ru-RU" b="1" dirty="0">
                <a:latin typeface="Verdana" panose="020B0604030504040204" pitchFamily="34" charset="0"/>
                <a:ea typeface="Verdana" panose="020B0604030504040204" pitchFamily="34" charset="0"/>
                <a:cs typeface="Verdana" panose="020B0604030504040204" pitchFamily="34" charset="0"/>
              </a:rPr>
              <a:t>О ПРИМЕНЕНИИ КОНТРОЛЬНО-КАССОВОЙ ТЕХНИКИ»</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d_rn.jpg"/>
          <p:cNvPicPr>
            <a:picLocks noChangeAspect="1"/>
          </p:cNvPicPr>
          <p:nvPr/>
        </p:nvPicPr>
        <p:blipFill>
          <a:blip r:embed="rId3" cstate="screen"/>
          <a:srcRect/>
          <a:stretch>
            <a:fillRect/>
          </a:stretch>
        </p:blipFill>
        <p:spPr>
          <a:xfrm>
            <a:off x="251520" y="383059"/>
            <a:ext cx="1535645" cy="1101725"/>
          </a:xfrm>
          <a:prstGeom prst="rect">
            <a:avLst/>
          </a:prstGeom>
        </p:spPr>
      </p:pic>
      <p:cxnSp>
        <p:nvCxnSpPr>
          <p:cNvPr id="5" name="Прямая соединительная линия 4"/>
          <p:cNvCxnSpPr/>
          <p:nvPr/>
        </p:nvCxnSpPr>
        <p:spPr>
          <a:xfrm>
            <a:off x="1763688" y="620688"/>
            <a:ext cx="7380312" cy="0"/>
          </a:xfrm>
          <a:prstGeom prst="line">
            <a:avLst/>
          </a:prstGeom>
          <a:ln w="19050"/>
        </p:spPr>
        <p:style>
          <a:lnRef idx="3">
            <a:schemeClr val="accent2"/>
          </a:lnRef>
          <a:fillRef idx="0">
            <a:schemeClr val="accent2"/>
          </a:fillRef>
          <a:effectRef idx="2">
            <a:schemeClr val="accent2"/>
          </a:effectRef>
          <a:fontRef idx="minor">
            <a:schemeClr val="tx1"/>
          </a:fontRef>
        </p:style>
      </p:cxnSp>
      <p:pic>
        <p:nvPicPr>
          <p:cNvPr id="7" name="Рисунок 6" descr="надпись.png"/>
          <p:cNvPicPr>
            <a:picLocks noChangeAspect="1"/>
          </p:cNvPicPr>
          <p:nvPr/>
        </p:nvPicPr>
        <p:blipFill>
          <a:blip r:embed="rId4" cstate="screen"/>
          <a:stretch>
            <a:fillRect/>
          </a:stretch>
        </p:blipFill>
        <p:spPr>
          <a:xfrm>
            <a:off x="2987824" y="260648"/>
            <a:ext cx="6333221" cy="323061"/>
          </a:xfrm>
          <a:prstGeom prst="rect">
            <a:avLst/>
          </a:prstGeom>
        </p:spPr>
      </p:pic>
      <p:sp>
        <p:nvSpPr>
          <p:cNvPr id="2" name="Прямоугольник 1"/>
          <p:cNvSpPr/>
          <p:nvPr/>
        </p:nvSpPr>
        <p:spPr>
          <a:xfrm>
            <a:off x="1763688" y="657668"/>
            <a:ext cx="2718048" cy="369332"/>
          </a:xfrm>
          <a:prstGeom prst="rect">
            <a:avLst/>
          </a:prstGeom>
        </p:spPr>
        <p:txBody>
          <a:bodyPr wrap="square">
            <a:spAutoFit/>
          </a:bodyPr>
          <a:lstStyle/>
          <a:p>
            <a:r>
              <a:rPr lang="ru-RU" b="1" dirty="0" smtClean="0">
                <a:latin typeface="Verdana" panose="020B0604030504040204" pitchFamily="34" charset="0"/>
                <a:ea typeface="Verdana" panose="020B0604030504040204" pitchFamily="34" charset="0"/>
                <a:cs typeface="Verdana" panose="020B0604030504040204" pitchFamily="34" charset="0"/>
              </a:rPr>
              <a:t>Требования к ККТ</a:t>
            </a:r>
            <a:endParaRPr lang="ru-RU" b="1" dirty="0">
              <a:latin typeface="Verdana" panose="020B0604030504040204" pitchFamily="34" charset="0"/>
              <a:ea typeface="Verdana" panose="020B0604030504040204" pitchFamily="34" charset="0"/>
              <a:cs typeface="Verdana" panose="020B0604030504040204" pitchFamily="34" charset="0"/>
            </a:endParaRPr>
          </a:p>
        </p:txBody>
      </p:sp>
      <p:sp>
        <p:nvSpPr>
          <p:cNvPr id="3" name="Прямоугольник 2"/>
          <p:cNvSpPr/>
          <p:nvPr/>
        </p:nvSpPr>
        <p:spPr>
          <a:xfrm>
            <a:off x="234432" y="1399247"/>
            <a:ext cx="8658047" cy="307777"/>
          </a:xfrm>
          <a:prstGeom prst="rect">
            <a:avLst/>
          </a:prstGeom>
        </p:spPr>
        <p:txBody>
          <a:bodyPr wrap="square">
            <a:spAutoFit/>
          </a:bodyPr>
          <a:lstStyle/>
          <a:p>
            <a:r>
              <a:rPr lang="ru-RU" sz="1400" b="1" dirty="0" smtClean="0">
                <a:latin typeface="Verdana" panose="020B0604030504040204" pitchFamily="34" charset="0"/>
                <a:ea typeface="Verdana" panose="020B0604030504040204" pitchFamily="34" charset="0"/>
                <a:cs typeface="Verdana" panose="020B0604030504040204" pitchFamily="34" charset="0"/>
              </a:rPr>
              <a:t>Контрольно-кассовая техника должна отвечать следующим требованиям:</a:t>
            </a:r>
            <a:endParaRPr lang="ru-RU" sz="1400" b="1" dirty="0">
              <a:latin typeface="Verdana" panose="020B0604030504040204" pitchFamily="34" charset="0"/>
              <a:ea typeface="Verdana" panose="020B0604030504040204" pitchFamily="34" charset="0"/>
              <a:cs typeface="Verdana" panose="020B0604030504040204" pitchFamily="34" charset="0"/>
            </a:endParaRPr>
          </a:p>
        </p:txBody>
      </p:sp>
      <p:sp>
        <p:nvSpPr>
          <p:cNvPr id="6" name="Прямоугольник 5"/>
          <p:cNvSpPr/>
          <p:nvPr/>
        </p:nvSpPr>
        <p:spPr>
          <a:xfrm>
            <a:off x="135655" y="2011065"/>
            <a:ext cx="8692162" cy="3754874"/>
          </a:xfrm>
          <a:prstGeom prst="rect">
            <a:avLst/>
          </a:prstGeom>
        </p:spPr>
        <p:txBody>
          <a:bodyPr wrap="square">
            <a:spAutoFit/>
          </a:bodyPr>
          <a:lstStyle/>
          <a:p>
            <a:pPr marL="285750" indent="-285750" algn="just">
              <a:buFontTx/>
              <a:buChar char="-"/>
            </a:pPr>
            <a:r>
              <a:rPr lang="ru-RU" sz="1400" b="1" dirty="0" smtClean="0">
                <a:latin typeface="Verdana" panose="020B0604030504040204" pitchFamily="34" charset="0"/>
                <a:ea typeface="Verdana" panose="020B0604030504040204" pitchFamily="34" charset="0"/>
                <a:cs typeface="Verdana" panose="020B0604030504040204" pitchFamily="34" charset="0"/>
              </a:rPr>
              <a:t>иметь корпус;</a:t>
            </a:r>
          </a:p>
          <a:p>
            <a:pPr algn="just"/>
            <a:r>
              <a:rPr lang="ru-RU" sz="1400" b="1" dirty="0" smtClean="0">
                <a:latin typeface="Verdana" panose="020B0604030504040204" pitchFamily="34" charset="0"/>
                <a:ea typeface="Verdana" panose="020B0604030504040204" pitchFamily="34" charset="0"/>
                <a:cs typeface="Verdana" panose="020B0604030504040204" pitchFamily="34" charset="0"/>
              </a:rPr>
              <a:t> </a:t>
            </a:r>
          </a:p>
          <a:p>
            <a:pPr marL="285750" indent="-285750" algn="just">
              <a:buFontTx/>
              <a:buChar char="-"/>
            </a:pPr>
            <a:r>
              <a:rPr lang="ru-RU" sz="1400" b="1" dirty="0" smtClean="0">
                <a:latin typeface="Verdana" panose="020B0604030504040204" pitchFamily="34" charset="0"/>
                <a:ea typeface="Verdana" panose="020B0604030504040204" pitchFamily="34" charset="0"/>
                <a:cs typeface="Verdana" panose="020B0604030504040204" pitchFamily="34" charset="0"/>
              </a:rPr>
              <a:t>иметь заводской номер, нанесенный на корпус; </a:t>
            </a:r>
          </a:p>
          <a:p>
            <a:pPr algn="just"/>
            <a:endParaRPr lang="ru-RU" sz="1400" b="1" dirty="0" smtClean="0">
              <a:latin typeface="Verdana" panose="020B0604030504040204" pitchFamily="34" charset="0"/>
              <a:ea typeface="Verdana" panose="020B0604030504040204" pitchFamily="34" charset="0"/>
              <a:cs typeface="Verdana" panose="020B0604030504040204" pitchFamily="34" charset="0"/>
            </a:endParaRPr>
          </a:p>
          <a:p>
            <a:pPr marL="285750" indent="-285750" algn="just">
              <a:buFontTx/>
              <a:buChar char="-"/>
            </a:pPr>
            <a:r>
              <a:rPr lang="ru-RU" sz="1400" b="1" dirty="0" smtClean="0">
                <a:latin typeface="Verdana" panose="020B0604030504040204" pitchFamily="34" charset="0"/>
                <a:ea typeface="Verdana" panose="020B0604030504040204" pitchFamily="34" charset="0"/>
                <a:cs typeface="Verdana" panose="020B0604030504040204" pitchFamily="34" charset="0"/>
              </a:rPr>
              <a:t>фискальный накопитель, содержащий информацию о регистрационном номере ККТ и ИНН пользователя; </a:t>
            </a:r>
          </a:p>
          <a:p>
            <a:pPr algn="just"/>
            <a:endParaRPr lang="ru-RU" sz="1400" b="1" dirty="0" smtClean="0">
              <a:latin typeface="Verdana" panose="020B0604030504040204" pitchFamily="34" charset="0"/>
              <a:ea typeface="Verdana" panose="020B0604030504040204" pitchFamily="34" charset="0"/>
              <a:cs typeface="Verdana" panose="020B0604030504040204" pitchFamily="34" charset="0"/>
            </a:endParaRPr>
          </a:p>
          <a:p>
            <a:pPr marL="285750" indent="-285750" algn="just">
              <a:buFontTx/>
              <a:buChar char="-"/>
            </a:pPr>
            <a:r>
              <a:rPr lang="ru-RU" sz="1400" b="1" dirty="0" smtClean="0">
                <a:latin typeface="Verdana" panose="020B0604030504040204" pitchFamily="34" charset="0"/>
                <a:ea typeface="Verdana" panose="020B0604030504040204" pitchFamily="34" charset="0"/>
                <a:cs typeface="Verdana" panose="020B0604030504040204" pitchFamily="34" charset="0"/>
              </a:rPr>
              <a:t>иметь часы реального времени; </a:t>
            </a:r>
          </a:p>
          <a:p>
            <a:pPr algn="just"/>
            <a:endParaRPr lang="ru-RU" sz="1400" b="1" dirty="0" smtClean="0">
              <a:latin typeface="Verdana" panose="020B0604030504040204" pitchFamily="34" charset="0"/>
              <a:ea typeface="Verdana" panose="020B0604030504040204" pitchFamily="34" charset="0"/>
              <a:cs typeface="Verdana" panose="020B0604030504040204" pitchFamily="34" charset="0"/>
            </a:endParaRPr>
          </a:p>
          <a:p>
            <a:pPr marL="285750" indent="-285750" algn="just">
              <a:buFontTx/>
              <a:buChar char="-"/>
            </a:pPr>
            <a:r>
              <a:rPr lang="ru-RU" sz="1400" b="1" dirty="0" smtClean="0">
                <a:latin typeface="Verdana" panose="020B0604030504040204" pitchFamily="34" charset="0"/>
                <a:ea typeface="Verdana" panose="020B0604030504040204" pitchFamily="34" charset="0"/>
                <a:cs typeface="Verdana" panose="020B0604030504040204" pitchFamily="34" charset="0"/>
              </a:rPr>
              <a:t>программное обеспечение, обеспечивающее исполнение требований законодательства о применении ККТ, в том числе протоколов информационного обмена; </a:t>
            </a:r>
          </a:p>
          <a:p>
            <a:pPr algn="just"/>
            <a:endParaRPr lang="ru-RU" sz="1400" b="1" dirty="0" smtClean="0">
              <a:latin typeface="Verdana" panose="020B0604030504040204" pitchFamily="34" charset="0"/>
              <a:ea typeface="Verdana" panose="020B0604030504040204" pitchFamily="34" charset="0"/>
              <a:cs typeface="Verdana" panose="020B0604030504040204" pitchFamily="34" charset="0"/>
            </a:endParaRPr>
          </a:p>
          <a:p>
            <a:pPr marL="285750" indent="-285750" algn="just">
              <a:buFontTx/>
              <a:buChar char="-"/>
            </a:pPr>
            <a:r>
              <a:rPr lang="ru-RU" sz="1400" b="1" dirty="0" smtClean="0">
                <a:latin typeface="Verdana" panose="020B0604030504040204" pitchFamily="34" charset="0"/>
                <a:ea typeface="Verdana" panose="020B0604030504040204" pitchFamily="34" charset="0"/>
                <a:cs typeface="Verdana" panose="020B0604030504040204" pitchFamily="34" charset="0"/>
              </a:rPr>
              <a:t>устройство для печати фискальных документов (</a:t>
            </a:r>
            <a:r>
              <a:rPr lang="ru-RU" sz="1400" b="1" u="sng" dirty="0" smtClean="0">
                <a:latin typeface="Verdana" panose="020B0604030504040204" pitchFamily="34" charset="0"/>
                <a:ea typeface="Verdana" panose="020B0604030504040204" pitchFamily="34" charset="0"/>
                <a:cs typeface="Verdana" panose="020B0604030504040204" pitchFamily="34" charset="0"/>
              </a:rPr>
              <a:t>может быть вне корпуса ККТ</a:t>
            </a:r>
            <a:r>
              <a:rPr lang="ru-RU" sz="1400" b="1" dirty="0" smtClean="0">
                <a:latin typeface="Verdana" panose="020B0604030504040204" pitchFamily="34" charset="0"/>
                <a:ea typeface="Verdana" panose="020B0604030504040204" pitchFamily="34" charset="0"/>
                <a:cs typeface="Verdana" panose="020B0604030504040204" pitchFamily="34" charset="0"/>
              </a:rPr>
              <a:t> если ККТ применяется в автоматическом устройстве для расчетов в пределах корпуса </a:t>
            </a:r>
            <a:r>
              <a:rPr lang="ru-RU" sz="1400" b="1" u="sng" dirty="0" smtClean="0">
                <a:latin typeface="Verdana" panose="020B0604030504040204" pitchFamily="34" charset="0"/>
                <a:ea typeface="Verdana" panose="020B0604030504040204" pitchFamily="34" charset="0"/>
                <a:cs typeface="Verdana" panose="020B0604030504040204" pitchFamily="34" charset="0"/>
              </a:rPr>
              <a:t>или может отсутствовать</a:t>
            </a:r>
            <a:r>
              <a:rPr lang="ru-RU" sz="1400" b="1" dirty="0" smtClean="0">
                <a:latin typeface="Verdana" panose="020B0604030504040204" pitchFamily="34" charset="0"/>
                <a:ea typeface="Verdana" panose="020B0604030504040204" pitchFamily="34" charset="0"/>
                <a:cs typeface="Verdana" panose="020B0604030504040204" pitchFamily="34" charset="0"/>
              </a:rPr>
              <a:t> при осуществлении расчетов в сети Интернет).</a:t>
            </a:r>
            <a:endParaRPr lang="ru-RU" sz="14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660950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d_rn.jpg"/>
          <p:cNvPicPr>
            <a:picLocks noChangeAspect="1"/>
          </p:cNvPicPr>
          <p:nvPr/>
        </p:nvPicPr>
        <p:blipFill>
          <a:blip r:embed="rId3" cstate="screen"/>
          <a:srcRect/>
          <a:stretch>
            <a:fillRect/>
          </a:stretch>
        </p:blipFill>
        <p:spPr>
          <a:xfrm>
            <a:off x="251520" y="383059"/>
            <a:ext cx="1535645" cy="1101725"/>
          </a:xfrm>
          <a:prstGeom prst="rect">
            <a:avLst/>
          </a:prstGeom>
        </p:spPr>
      </p:pic>
      <p:cxnSp>
        <p:nvCxnSpPr>
          <p:cNvPr id="5" name="Прямая соединительная линия 4"/>
          <p:cNvCxnSpPr/>
          <p:nvPr/>
        </p:nvCxnSpPr>
        <p:spPr>
          <a:xfrm>
            <a:off x="1763688" y="620688"/>
            <a:ext cx="7380312" cy="0"/>
          </a:xfrm>
          <a:prstGeom prst="line">
            <a:avLst/>
          </a:prstGeom>
          <a:ln w="19050"/>
        </p:spPr>
        <p:style>
          <a:lnRef idx="3">
            <a:schemeClr val="accent2"/>
          </a:lnRef>
          <a:fillRef idx="0">
            <a:schemeClr val="accent2"/>
          </a:fillRef>
          <a:effectRef idx="2">
            <a:schemeClr val="accent2"/>
          </a:effectRef>
          <a:fontRef idx="minor">
            <a:schemeClr val="tx1"/>
          </a:fontRef>
        </p:style>
      </p:cxnSp>
      <p:pic>
        <p:nvPicPr>
          <p:cNvPr id="7" name="Рисунок 6" descr="надпись.png"/>
          <p:cNvPicPr>
            <a:picLocks noChangeAspect="1"/>
          </p:cNvPicPr>
          <p:nvPr/>
        </p:nvPicPr>
        <p:blipFill>
          <a:blip r:embed="rId4" cstate="screen"/>
          <a:stretch>
            <a:fillRect/>
          </a:stretch>
        </p:blipFill>
        <p:spPr>
          <a:xfrm>
            <a:off x="2987824" y="260648"/>
            <a:ext cx="6333221" cy="323061"/>
          </a:xfrm>
          <a:prstGeom prst="rect">
            <a:avLst/>
          </a:prstGeom>
        </p:spPr>
      </p:pic>
      <p:sp>
        <p:nvSpPr>
          <p:cNvPr id="8" name="TextBox 7"/>
          <p:cNvSpPr txBox="1"/>
          <p:nvPr/>
        </p:nvSpPr>
        <p:spPr>
          <a:xfrm>
            <a:off x="539552" y="1603104"/>
            <a:ext cx="2448272" cy="369332"/>
          </a:xfrm>
          <a:prstGeom prst="rect">
            <a:avLst/>
          </a:prstGeom>
          <a:noFill/>
        </p:spPr>
        <p:txBody>
          <a:bodyPr wrap="square" rtlCol="0">
            <a:spAutoFit/>
          </a:bodyPr>
          <a:lstStyle/>
          <a:p>
            <a:pPr>
              <a:spcBef>
                <a:spcPts val="600"/>
              </a:spcBef>
            </a:pPr>
            <a:r>
              <a:rPr lang="ru-RU" b="1" dirty="0" smtClean="0">
                <a:latin typeface="Verdana" panose="020B0604030504040204" pitchFamily="34" charset="0"/>
                <a:ea typeface="Verdana" panose="020B0604030504040204" pitchFamily="34" charset="0"/>
                <a:cs typeface="Verdana" panose="020B0604030504040204" pitchFamily="34" charset="0"/>
              </a:rPr>
              <a:t>Регистрация</a:t>
            </a:r>
            <a:r>
              <a:rPr lang="ru-RU" b="1" dirty="0" smtClean="0"/>
              <a:t> </a:t>
            </a:r>
            <a:r>
              <a:rPr lang="ru-RU" b="1" dirty="0" smtClean="0">
                <a:latin typeface="Verdana" panose="020B0604030504040204" pitchFamily="34" charset="0"/>
                <a:ea typeface="Verdana" panose="020B0604030504040204" pitchFamily="34" charset="0"/>
                <a:cs typeface="Verdana" panose="020B0604030504040204" pitchFamily="34" charset="0"/>
              </a:rPr>
              <a:t>ККТ</a:t>
            </a:r>
          </a:p>
        </p:txBody>
      </p:sp>
      <p:sp>
        <p:nvSpPr>
          <p:cNvPr id="2" name="Прямоугольник 1"/>
          <p:cNvSpPr/>
          <p:nvPr/>
        </p:nvSpPr>
        <p:spPr>
          <a:xfrm>
            <a:off x="1331640" y="657668"/>
            <a:ext cx="4572000" cy="369332"/>
          </a:xfrm>
          <a:prstGeom prst="rect">
            <a:avLst/>
          </a:prstGeom>
        </p:spPr>
        <p:txBody>
          <a:bodyPr>
            <a:spAutoFit/>
          </a:bodyPr>
          <a:lstStyle/>
          <a:p>
            <a:pPr algn="ctr"/>
            <a:r>
              <a:rPr lang="ru-RU" b="1" dirty="0" smtClean="0">
                <a:latin typeface="Verdana" panose="020B0604030504040204" pitchFamily="34" charset="0"/>
                <a:ea typeface="Verdana" panose="020B0604030504040204" pitchFamily="34" charset="0"/>
                <a:cs typeface="Verdana" panose="020B0604030504040204" pitchFamily="34" charset="0"/>
              </a:rPr>
              <a:t>Регистрационный учет ККТ</a:t>
            </a:r>
            <a:endParaRPr lang="ru-RU" b="1" dirty="0">
              <a:latin typeface="Verdana" panose="020B0604030504040204" pitchFamily="34" charset="0"/>
              <a:ea typeface="Verdana" panose="020B0604030504040204" pitchFamily="34" charset="0"/>
              <a:cs typeface="Verdana" panose="020B0604030504040204" pitchFamily="34" charset="0"/>
            </a:endParaRPr>
          </a:p>
        </p:txBody>
      </p:sp>
      <p:sp>
        <p:nvSpPr>
          <p:cNvPr id="9" name="Прямоугольник 8"/>
          <p:cNvSpPr/>
          <p:nvPr/>
        </p:nvSpPr>
        <p:spPr>
          <a:xfrm>
            <a:off x="243824" y="2178554"/>
            <a:ext cx="1421904" cy="461665"/>
          </a:xfrm>
          <a:prstGeom prst="rect">
            <a:avLst/>
          </a:prstGeom>
        </p:spPr>
        <p:txBody>
          <a:bodyPr wrap="square">
            <a:spAutoFit/>
          </a:bodyPr>
          <a:lstStyle/>
          <a:p>
            <a:pPr algn="ctr"/>
            <a:r>
              <a:rPr lang="ru-RU" sz="1200" b="1" dirty="0" smtClean="0">
                <a:latin typeface="Verdana" panose="020B0604030504040204" pitchFamily="34" charset="0"/>
                <a:ea typeface="Verdana" panose="020B0604030504040204" pitchFamily="34" charset="0"/>
                <a:cs typeface="Verdana" panose="020B0604030504040204" pitchFamily="34" charset="0"/>
              </a:rPr>
              <a:t>Документ от пользователя</a:t>
            </a:r>
            <a:endParaRPr lang="ru-RU" sz="1200" b="1" dirty="0">
              <a:latin typeface="Verdana" panose="020B0604030504040204" pitchFamily="34" charset="0"/>
              <a:ea typeface="Verdana" panose="020B0604030504040204" pitchFamily="34" charset="0"/>
              <a:cs typeface="Verdana" panose="020B0604030504040204" pitchFamily="34" charset="0"/>
            </a:endParaRPr>
          </a:p>
        </p:txBody>
      </p:sp>
      <p:sp>
        <p:nvSpPr>
          <p:cNvPr id="10" name="Прямоугольник 9"/>
          <p:cNvSpPr/>
          <p:nvPr/>
        </p:nvSpPr>
        <p:spPr>
          <a:xfrm>
            <a:off x="4227715" y="2040520"/>
            <a:ext cx="1421904" cy="461665"/>
          </a:xfrm>
          <a:prstGeom prst="rect">
            <a:avLst/>
          </a:prstGeom>
        </p:spPr>
        <p:txBody>
          <a:bodyPr wrap="square">
            <a:spAutoFit/>
          </a:bodyPr>
          <a:lstStyle/>
          <a:p>
            <a:pPr algn="ctr"/>
            <a:r>
              <a:rPr lang="ru-RU" sz="1200" b="1" dirty="0" smtClean="0">
                <a:latin typeface="Verdana" panose="020B0604030504040204" pitchFamily="34" charset="0"/>
                <a:ea typeface="Verdana" panose="020B0604030504040204" pitchFamily="34" charset="0"/>
                <a:cs typeface="Verdana" panose="020B0604030504040204" pitchFamily="34" charset="0"/>
              </a:rPr>
              <a:t>Содержание документа</a:t>
            </a:r>
            <a:endParaRPr lang="ru-RU" sz="1200" b="1" dirty="0">
              <a:latin typeface="Verdana" panose="020B0604030504040204" pitchFamily="34" charset="0"/>
              <a:ea typeface="Verdana" panose="020B0604030504040204" pitchFamily="34" charset="0"/>
              <a:cs typeface="Verdana" panose="020B0604030504040204" pitchFamily="34" charset="0"/>
            </a:endParaRPr>
          </a:p>
        </p:txBody>
      </p:sp>
      <p:sp>
        <p:nvSpPr>
          <p:cNvPr id="11" name="Прямоугольник 10"/>
          <p:cNvSpPr/>
          <p:nvPr/>
        </p:nvSpPr>
        <p:spPr>
          <a:xfrm>
            <a:off x="7461649" y="2040519"/>
            <a:ext cx="1421904" cy="461665"/>
          </a:xfrm>
          <a:prstGeom prst="rect">
            <a:avLst/>
          </a:prstGeom>
        </p:spPr>
        <p:txBody>
          <a:bodyPr wrap="square">
            <a:spAutoFit/>
          </a:bodyPr>
          <a:lstStyle/>
          <a:p>
            <a:pPr algn="ctr"/>
            <a:r>
              <a:rPr lang="ru-RU" sz="1200" b="1" dirty="0" smtClean="0">
                <a:latin typeface="Verdana" panose="020B0604030504040204" pitchFamily="34" charset="0"/>
                <a:ea typeface="Verdana" panose="020B0604030504040204" pitchFamily="34" charset="0"/>
                <a:cs typeface="Verdana" panose="020B0604030504040204" pitchFamily="34" charset="0"/>
              </a:rPr>
              <a:t>Документ от ФНС</a:t>
            </a:r>
            <a:endParaRPr lang="ru-RU" sz="1200" b="1" dirty="0">
              <a:latin typeface="Verdana" panose="020B0604030504040204" pitchFamily="34" charset="0"/>
              <a:ea typeface="Verdana" panose="020B0604030504040204" pitchFamily="34" charset="0"/>
              <a:cs typeface="Verdana" panose="020B0604030504040204" pitchFamily="34" charset="0"/>
            </a:endParaRPr>
          </a:p>
        </p:txBody>
      </p:sp>
      <p:sp>
        <p:nvSpPr>
          <p:cNvPr id="12" name="Прямоугольник 11"/>
          <p:cNvSpPr/>
          <p:nvPr/>
        </p:nvSpPr>
        <p:spPr>
          <a:xfrm>
            <a:off x="5910133" y="1868336"/>
            <a:ext cx="1421904" cy="646331"/>
          </a:xfrm>
          <a:prstGeom prst="rect">
            <a:avLst/>
          </a:prstGeom>
        </p:spPr>
        <p:txBody>
          <a:bodyPr wrap="square">
            <a:spAutoFit/>
          </a:bodyPr>
          <a:lstStyle/>
          <a:p>
            <a:pPr algn="ctr"/>
            <a:r>
              <a:rPr lang="ru-RU" sz="1200" b="1" dirty="0" smtClean="0">
                <a:latin typeface="Verdana" panose="020B0604030504040204" pitchFamily="34" charset="0"/>
                <a:ea typeface="Verdana" panose="020B0604030504040204" pitchFamily="34" charset="0"/>
                <a:cs typeface="Verdana" panose="020B0604030504040204" pitchFamily="34" charset="0"/>
              </a:rPr>
              <a:t>Учет сведений в ФНС</a:t>
            </a:r>
            <a:endParaRPr lang="ru-RU" sz="1200" b="1" dirty="0">
              <a:latin typeface="Verdana" panose="020B0604030504040204" pitchFamily="34" charset="0"/>
              <a:ea typeface="Verdana" panose="020B0604030504040204" pitchFamily="34" charset="0"/>
              <a:cs typeface="Verdana" panose="020B0604030504040204" pitchFamily="34" charset="0"/>
            </a:endParaRPr>
          </a:p>
        </p:txBody>
      </p:sp>
      <p:sp>
        <p:nvSpPr>
          <p:cNvPr id="13" name="Прямоугольник 12"/>
          <p:cNvSpPr/>
          <p:nvPr/>
        </p:nvSpPr>
        <p:spPr>
          <a:xfrm>
            <a:off x="2115202" y="2091770"/>
            <a:ext cx="1584176" cy="461665"/>
          </a:xfrm>
          <a:prstGeom prst="rect">
            <a:avLst/>
          </a:prstGeom>
        </p:spPr>
        <p:txBody>
          <a:bodyPr wrap="square">
            <a:spAutoFit/>
          </a:bodyPr>
          <a:lstStyle/>
          <a:p>
            <a:pPr algn="ctr"/>
            <a:r>
              <a:rPr lang="ru-RU" sz="1200" b="1" dirty="0" smtClean="0">
                <a:latin typeface="Verdana" panose="020B0604030504040204" pitchFamily="34" charset="0"/>
                <a:ea typeface="Verdana" panose="020B0604030504040204" pitchFamily="34" charset="0"/>
                <a:cs typeface="Verdana" panose="020B0604030504040204" pitchFamily="34" charset="0"/>
              </a:rPr>
              <a:t>Форма представления</a:t>
            </a:r>
            <a:endParaRPr lang="ru-RU" sz="1200" b="1" dirty="0">
              <a:latin typeface="Verdana" panose="020B0604030504040204" pitchFamily="34" charset="0"/>
              <a:ea typeface="Verdana" panose="020B0604030504040204" pitchFamily="34" charset="0"/>
              <a:cs typeface="Verdana" panose="020B0604030504040204" pitchFamily="34" charset="0"/>
            </a:endParaRPr>
          </a:p>
        </p:txBody>
      </p:sp>
      <p:sp>
        <p:nvSpPr>
          <p:cNvPr id="14" name="Скругленный прямоугольник 13"/>
          <p:cNvSpPr/>
          <p:nvPr/>
        </p:nvSpPr>
        <p:spPr>
          <a:xfrm>
            <a:off x="4190278" y="3040693"/>
            <a:ext cx="1496778" cy="1482551"/>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Установлено п. 2 ст. 4.2 Закона №54-ФЗ</a:t>
            </a:r>
            <a:endParaRPr lang="ru-RU"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Скругленный прямоугольник 14"/>
          <p:cNvSpPr/>
          <p:nvPr/>
        </p:nvSpPr>
        <p:spPr>
          <a:xfrm>
            <a:off x="1907704" y="2917872"/>
            <a:ext cx="2009427" cy="1728192"/>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just">
              <a:buAutoNum type="arabicPeriod"/>
            </a:pPr>
            <a:r>
              <a:rPr lang="ru-RU"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На бумажном носителе в любой территориальный налоговый орган</a:t>
            </a:r>
          </a:p>
          <a:p>
            <a:pPr marL="228600" indent="-228600" algn="just">
              <a:buAutoNum type="arabicPeriod"/>
            </a:pPr>
            <a:r>
              <a:rPr lang="ru-RU"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Через кабинет ККТ либо через ОФД</a:t>
            </a:r>
            <a:endParaRPr lang="ru-RU"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Скругленный прямоугольник 15"/>
          <p:cNvSpPr/>
          <p:nvPr/>
        </p:nvSpPr>
        <p:spPr>
          <a:xfrm>
            <a:off x="5960203" y="2856890"/>
            <a:ext cx="1321765" cy="1482551"/>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Журнал учета</a:t>
            </a:r>
            <a:endParaRPr lang="ru-RU"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Скругленный прямоугольник 16"/>
          <p:cNvSpPr/>
          <p:nvPr/>
        </p:nvSpPr>
        <p:spPr>
          <a:xfrm>
            <a:off x="7555115" y="3140965"/>
            <a:ext cx="1328438" cy="914400"/>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Карточка регистрации ККТ</a:t>
            </a:r>
            <a:endParaRPr lang="ru-RU"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9" name="Скругленный прямоугольник 18"/>
          <p:cNvSpPr/>
          <p:nvPr/>
        </p:nvSpPr>
        <p:spPr>
          <a:xfrm>
            <a:off x="264632" y="3040692"/>
            <a:ext cx="1369925" cy="1482551"/>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Заявление о регистрации ККТ</a:t>
            </a:r>
            <a:endParaRPr lang="ru-RU"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441113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d_rn.jpg"/>
          <p:cNvPicPr>
            <a:picLocks noChangeAspect="1"/>
          </p:cNvPicPr>
          <p:nvPr/>
        </p:nvPicPr>
        <p:blipFill>
          <a:blip r:embed="rId3" cstate="screen"/>
          <a:srcRect/>
          <a:stretch>
            <a:fillRect/>
          </a:stretch>
        </p:blipFill>
        <p:spPr>
          <a:xfrm>
            <a:off x="251520" y="383059"/>
            <a:ext cx="1535645" cy="1101725"/>
          </a:xfrm>
          <a:prstGeom prst="rect">
            <a:avLst/>
          </a:prstGeom>
        </p:spPr>
      </p:pic>
      <p:cxnSp>
        <p:nvCxnSpPr>
          <p:cNvPr id="5" name="Прямая соединительная линия 4"/>
          <p:cNvCxnSpPr/>
          <p:nvPr/>
        </p:nvCxnSpPr>
        <p:spPr>
          <a:xfrm>
            <a:off x="1763688" y="620688"/>
            <a:ext cx="7380312" cy="0"/>
          </a:xfrm>
          <a:prstGeom prst="line">
            <a:avLst/>
          </a:prstGeom>
          <a:ln w="19050"/>
        </p:spPr>
        <p:style>
          <a:lnRef idx="3">
            <a:schemeClr val="accent2"/>
          </a:lnRef>
          <a:fillRef idx="0">
            <a:schemeClr val="accent2"/>
          </a:fillRef>
          <a:effectRef idx="2">
            <a:schemeClr val="accent2"/>
          </a:effectRef>
          <a:fontRef idx="minor">
            <a:schemeClr val="tx1"/>
          </a:fontRef>
        </p:style>
      </p:cxnSp>
      <p:pic>
        <p:nvPicPr>
          <p:cNvPr id="7" name="Рисунок 6" descr="надпись.png"/>
          <p:cNvPicPr>
            <a:picLocks noChangeAspect="1"/>
          </p:cNvPicPr>
          <p:nvPr/>
        </p:nvPicPr>
        <p:blipFill>
          <a:blip r:embed="rId4" cstate="screen"/>
          <a:stretch>
            <a:fillRect/>
          </a:stretch>
        </p:blipFill>
        <p:spPr>
          <a:xfrm>
            <a:off x="2987824" y="260648"/>
            <a:ext cx="6333221" cy="323061"/>
          </a:xfrm>
          <a:prstGeom prst="rect">
            <a:avLst/>
          </a:prstGeom>
        </p:spPr>
      </p:pic>
      <p:sp>
        <p:nvSpPr>
          <p:cNvPr id="2" name="Прямоугольник 1"/>
          <p:cNvSpPr/>
          <p:nvPr/>
        </p:nvSpPr>
        <p:spPr>
          <a:xfrm>
            <a:off x="1691680" y="646424"/>
            <a:ext cx="4572000" cy="369332"/>
          </a:xfrm>
          <a:prstGeom prst="rect">
            <a:avLst/>
          </a:prstGeom>
        </p:spPr>
        <p:txBody>
          <a:bodyPr>
            <a:spAutoFit/>
          </a:bodyPr>
          <a:lstStyle/>
          <a:p>
            <a:r>
              <a:rPr lang="ru-RU" b="1" dirty="0" smtClean="0">
                <a:latin typeface="Verdana" panose="020B0604030504040204" pitchFamily="34" charset="0"/>
                <a:ea typeface="Verdana" panose="020B0604030504040204" pitchFamily="34" charset="0"/>
                <a:cs typeface="Verdana" panose="020B0604030504040204" pitchFamily="34" charset="0"/>
              </a:rPr>
              <a:t>Регистрационный учет ККТ</a:t>
            </a:r>
            <a:endParaRPr lang="ru-RU" b="1" dirty="0">
              <a:latin typeface="Verdana" panose="020B0604030504040204" pitchFamily="34" charset="0"/>
              <a:ea typeface="Verdana" panose="020B0604030504040204" pitchFamily="34" charset="0"/>
              <a:cs typeface="Verdana" panose="020B0604030504040204" pitchFamily="34" charset="0"/>
            </a:endParaRPr>
          </a:p>
        </p:txBody>
      </p:sp>
      <p:sp>
        <p:nvSpPr>
          <p:cNvPr id="6" name="TextBox 5"/>
          <p:cNvSpPr txBox="1"/>
          <p:nvPr/>
        </p:nvSpPr>
        <p:spPr>
          <a:xfrm>
            <a:off x="626445" y="1562091"/>
            <a:ext cx="3153467" cy="369332"/>
          </a:xfrm>
          <a:prstGeom prst="rect">
            <a:avLst/>
          </a:prstGeom>
          <a:noFill/>
        </p:spPr>
        <p:txBody>
          <a:bodyPr wrap="square" rtlCol="0">
            <a:spAutoFit/>
          </a:bodyPr>
          <a:lstStyle/>
          <a:p>
            <a:pPr>
              <a:spcBef>
                <a:spcPts val="600"/>
              </a:spcBef>
            </a:pPr>
            <a:r>
              <a:rPr lang="ru-RU" b="1" dirty="0" smtClean="0">
                <a:latin typeface="Verdana" panose="020B0604030504040204" pitchFamily="34" charset="0"/>
                <a:ea typeface="Verdana" panose="020B0604030504040204" pitchFamily="34" charset="0"/>
                <a:cs typeface="Verdana" panose="020B0604030504040204" pitchFamily="34" charset="0"/>
              </a:rPr>
              <a:t>Перерегистрация</a:t>
            </a:r>
            <a:r>
              <a:rPr lang="ru-RU" b="1" dirty="0" smtClean="0"/>
              <a:t> </a:t>
            </a:r>
            <a:r>
              <a:rPr lang="ru-RU" b="1" dirty="0" smtClean="0">
                <a:latin typeface="Verdana" panose="020B0604030504040204" pitchFamily="34" charset="0"/>
                <a:ea typeface="Verdana" panose="020B0604030504040204" pitchFamily="34" charset="0"/>
                <a:cs typeface="Verdana" panose="020B0604030504040204" pitchFamily="34" charset="0"/>
              </a:rPr>
              <a:t>ККТ</a:t>
            </a:r>
          </a:p>
        </p:txBody>
      </p:sp>
      <p:sp>
        <p:nvSpPr>
          <p:cNvPr id="8" name="Прямоугольник 7"/>
          <p:cNvSpPr/>
          <p:nvPr/>
        </p:nvSpPr>
        <p:spPr>
          <a:xfrm>
            <a:off x="332656" y="2180286"/>
            <a:ext cx="1421904" cy="461665"/>
          </a:xfrm>
          <a:prstGeom prst="rect">
            <a:avLst/>
          </a:prstGeom>
        </p:spPr>
        <p:txBody>
          <a:bodyPr wrap="square">
            <a:spAutoFit/>
          </a:bodyPr>
          <a:lstStyle/>
          <a:p>
            <a:pPr algn="ctr"/>
            <a:r>
              <a:rPr lang="ru-RU" sz="1200" b="1" dirty="0" smtClean="0">
                <a:latin typeface="Verdana" panose="020B0604030504040204" pitchFamily="34" charset="0"/>
                <a:ea typeface="Verdana" panose="020B0604030504040204" pitchFamily="34" charset="0"/>
                <a:cs typeface="Verdana" panose="020B0604030504040204" pitchFamily="34" charset="0"/>
              </a:rPr>
              <a:t>Документ от пользователя</a:t>
            </a:r>
            <a:endParaRPr lang="ru-RU" sz="1200" b="1" dirty="0">
              <a:latin typeface="Verdana" panose="020B0604030504040204" pitchFamily="34" charset="0"/>
              <a:ea typeface="Verdana" panose="020B0604030504040204" pitchFamily="34" charset="0"/>
              <a:cs typeface="Verdana" panose="020B0604030504040204" pitchFamily="34" charset="0"/>
            </a:endParaRPr>
          </a:p>
        </p:txBody>
      </p:sp>
      <p:sp>
        <p:nvSpPr>
          <p:cNvPr id="9" name="Прямоугольник 8"/>
          <p:cNvSpPr/>
          <p:nvPr/>
        </p:nvSpPr>
        <p:spPr>
          <a:xfrm>
            <a:off x="4565957" y="2004718"/>
            <a:ext cx="1421904" cy="461665"/>
          </a:xfrm>
          <a:prstGeom prst="rect">
            <a:avLst/>
          </a:prstGeom>
        </p:spPr>
        <p:txBody>
          <a:bodyPr wrap="square">
            <a:spAutoFit/>
          </a:bodyPr>
          <a:lstStyle/>
          <a:p>
            <a:pPr algn="ctr"/>
            <a:r>
              <a:rPr lang="ru-RU" sz="1200" b="1" dirty="0" smtClean="0">
                <a:latin typeface="Verdana" panose="020B0604030504040204" pitchFamily="34" charset="0"/>
                <a:ea typeface="Verdana" panose="020B0604030504040204" pitchFamily="34" charset="0"/>
                <a:cs typeface="Verdana" panose="020B0604030504040204" pitchFamily="34" charset="0"/>
              </a:rPr>
              <a:t>Содержание документа</a:t>
            </a:r>
            <a:endParaRPr lang="ru-RU" sz="1200" b="1" dirty="0">
              <a:latin typeface="Verdana" panose="020B0604030504040204" pitchFamily="34" charset="0"/>
              <a:ea typeface="Verdana" panose="020B0604030504040204" pitchFamily="34" charset="0"/>
              <a:cs typeface="Verdana" panose="020B0604030504040204" pitchFamily="34" charset="0"/>
            </a:endParaRPr>
          </a:p>
        </p:txBody>
      </p:sp>
      <p:sp>
        <p:nvSpPr>
          <p:cNvPr id="10" name="Прямоугольник 9"/>
          <p:cNvSpPr/>
          <p:nvPr/>
        </p:nvSpPr>
        <p:spPr>
          <a:xfrm>
            <a:off x="7547691" y="1953293"/>
            <a:ext cx="1421904" cy="461665"/>
          </a:xfrm>
          <a:prstGeom prst="rect">
            <a:avLst/>
          </a:prstGeom>
        </p:spPr>
        <p:txBody>
          <a:bodyPr wrap="square">
            <a:spAutoFit/>
          </a:bodyPr>
          <a:lstStyle/>
          <a:p>
            <a:pPr algn="ctr"/>
            <a:r>
              <a:rPr lang="ru-RU" sz="1200" b="1" dirty="0" smtClean="0">
                <a:latin typeface="Verdana" panose="020B0604030504040204" pitchFamily="34" charset="0"/>
                <a:ea typeface="Verdana" panose="020B0604030504040204" pitchFamily="34" charset="0"/>
                <a:cs typeface="Verdana" panose="020B0604030504040204" pitchFamily="34" charset="0"/>
              </a:rPr>
              <a:t>Документ от ФНС</a:t>
            </a:r>
            <a:endParaRPr lang="ru-RU" sz="1200" b="1" dirty="0">
              <a:latin typeface="Verdana" panose="020B0604030504040204" pitchFamily="34" charset="0"/>
              <a:ea typeface="Verdana" panose="020B0604030504040204" pitchFamily="34" charset="0"/>
              <a:cs typeface="Verdana" panose="020B0604030504040204" pitchFamily="34" charset="0"/>
            </a:endParaRPr>
          </a:p>
        </p:txBody>
      </p:sp>
      <p:sp>
        <p:nvSpPr>
          <p:cNvPr id="11" name="Прямоугольник 10"/>
          <p:cNvSpPr/>
          <p:nvPr/>
        </p:nvSpPr>
        <p:spPr>
          <a:xfrm>
            <a:off x="6215278" y="1852078"/>
            <a:ext cx="1421904" cy="646331"/>
          </a:xfrm>
          <a:prstGeom prst="rect">
            <a:avLst/>
          </a:prstGeom>
        </p:spPr>
        <p:txBody>
          <a:bodyPr wrap="square">
            <a:spAutoFit/>
          </a:bodyPr>
          <a:lstStyle/>
          <a:p>
            <a:pPr algn="ctr"/>
            <a:r>
              <a:rPr lang="ru-RU" sz="1200" b="1" dirty="0" smtClean="0">
                <a:latin typeface="Verdana" panose="020B0604030504040204" pitchFamily="34" charset="0"/>
                <a:ea typeface="Verdana" panose="020B0604030504040204" pitchFamily="34" charset="0"/>
                <a:cs typeface="Verdana" panose="020B0604030504040204" pitchFamily="34" charset="0"/>
              </a:rPr>
              <a:t>Учет сведений в ФНС</a:t>
            </a:r>
            <a:endParaRPr lang="ru-RU" sz="1200" b="1" dirty="0">
              <a:latin typeface="Verdana" panose="020B0604030504040204" pitchFamily="34" charset="0"/>
              <a:ea typeface="Verdana" panose="020B0604030504040204" pitchFamily="34" charset="0"/>
              <a:cs typeface="Verdana" panose="020B0604030504040204" pitchFamily="34" charset="0"/>
            </a:endParaRPr>
          </a:p>
        </p:txBody>
      </p:sp>
      <p:sp>
        <p:nvSpPr>
          <p:cNvPr id="12" name="Прямоугольник 11"/>
          <p:cNvSpPr/>
          <p:nvPr/>
        </p:nvSpPr>
        <p:spPr>
          <a:xfrm>
            <a:off x="2346739" y="2061139"/>
            <a:ext cx="1584176" cy="461665"/>
          </a:xfrm>
          <a:prstGeom prst="rect">
            <a:avLst/>
          </a:prstGeom>
        </p:spPr>
        <p:txBody>
          <a:bodyPr wrap="square">
            <a:spAutoFit/>
          </a:bodyPr>
          <a:lstStyle/>
          <a:p>
            <a:pPr algn="ctr"/>
            <a:r>
              <a:rPr lang="ru-RU" sz="1200" b="1" dirty="0" smtClean="0">
                <a:latin typeface="Verdana" panose="020B0604030504040204" pitchFamily="34" charset="0"/>
                <a:ea typeface="Verdana" panose="020B0604030504040204" pitchFamily="34" charset="0"/>
                <a:cs typeface="Verdana" panose="020B0604030504040204" pitchFamily="34" charset="0"/>
              </a:rPr>
              <a:t>Форма представления</a:t>
            </a:r>
            <a:endParaRPr lang="ru-RU" sz="1200" b="1" dirty="0">
              <a:latin typeface="Verdana" panose="020B0604030504040204" pitchFamily="34" charset="0"/>
              <a:ea typeface="Verdana" panose="020B0604030504040204" pitchFamily="34" charset="0"/>
              <a:cs typeface="Verdana" panose="020B0604030504040204" pitchFamily="34" charset="0"/>
            </a:endParaRPr>
          </a:p>
        </p:txBody>
      </p:sp>
      <p:sp>
        <p:nvSpPr>
          <p:cNvPr id="13" name="Скругленный прямоугольник 12"/>
          <p:cNvSpPr/>
          <p:nvPr/>
        </p:nvSpPr>
        <p:spPr>
          <a:xfrm>
            <a:off x="4431487" y="2868426"/>
            <a:ext cx="1690845" cy="1777637"/>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Сведения, представленные при регистрации ККТ, в которые вносятся изменения (установлено п. 4 ст. 4.2 Закона №54-ФЗ)</a:t>
            </a:r>
            <a:endParaRPr lang="ru-RU"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Скругленный прямоугольник 13"/>
          <p:cNvSpPr/>
          <p:nvPr/>
        </p:nvSpPr>
        <p:spPr>
          <a:xfrm>
            <a:off x="2134114" y="2917871"/>
            <a:ext cx="2009427" cy="1728192"/>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just">
              <a:buAutoNum type="arabicPeriod"/>
            </a:pPr>
            <a:r>
              <a:rPr lang="ru-RU"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На бумажном носителе в любой территориальный налоговый орган</a:t>
            </a:r>
          </a:p>
          <a:p>
            <a:pPr marL="228600" indent="-228600" algn="just">
              <a:buAutoNum type="arabicPeriod"/>
            </a:pPr>
            <a:r>
              <a:rPr lang="ru-RU"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Через кабинет ККТ либо через ОФД</a:t>
            </a:r>
            <a:endParaRPr lang="ru-RU"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Скругленный прямоугольник 14"/>
          <p:cNvSpPr/>
          <p:nvPr/>
        </p:nvSpPr>
        <p:spPr>
          <a:xfrm>
            <a:off x="6377501" y="2854801"/>
            <a:ext cx="1097458" cy="1482551"/>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Журнал учета</a:t>
            </a:r>
            <a:endParaRPr lang="ru-RU"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Скругленный прямоугольник 15"/>
          <p:cNvSpPr/>
          <p:nvPr/>
        </p:nvSpPr>
        <p:spPr>
          <a:xfrm>
            <a:off x="7730128" y="3140965"/>
            <a:ext cx="1306368" cy="914400"/>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Карточка регистрации ККТ</a:t>
            </a:r>
            <a:endParaRPr lang="ru-RU"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Скругленный прямоугольник 16"/>
          <p:cNvSpPr/>
          <p:nvPr/>
        </p:nvSpPr>
        <p:spPr>
          <a:xfrm>
            <a:off x="179512" y="3040692"/>
            <a:ext cx="1728192" cy="1482551"/>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Заявление о перерегистрации ККТ</a:t>
            </a:r>
            <a:endParaRPr lang="ru-RU"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014276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d_rn.jpg"/>
          <p:cNvPicPr>
            <a:picLocks noChangeAspect="1"/>
          </p:cNvPicPr>
          <p:nvPr/>
        </p:nvPicPr>
        <p:blipFill>
          <a:blip r:embed="rId3" cstate="screen"/>
          <a:srcRect/>
          <a:stretch>
            <a:fillRect/>
          </a:stretch>
        </p:blipFill>
        <p:spPr>
          <a:xfrm>
            <a:off x="251520" y="383059"/>
            <a:ext cx="1535645" cy="1101725"/>
          </a:xfrm>
          <a:prstGeom prst="rect">
            <a:avLst/>
          </a:prstGeom>
        </p:spPr>
      </p:pic>
      <p:cxnSp>
        <p:nvCxnSpPr>
          <p:cNvPr id="5" name="Прямая соединительная линия 4"/>
          <p:cNvCxnSpPr/>
          <p:nvPr/>
        </p:nvCxnSpPr>
        <p:spPr>
          <a:xfrm>
            <a:off x="1763688" y="620688"/>
            <a:ext cx="7380312" cy="0"/>
          </a:xfrm>
          <a:prstGeom prst="line">
            <a:avLst/>
          </a:prstGeom>
          <a:ln w="19050"/>
        </p:spPr>
        <p:style>
          <a:lnRef idx="3">
            <a:schemeClr val="accent2"/>
          </a:lnRef>
          <a:fillRef idx="0">
            <a:schemeClr val="accent2"/>
          </a:fillRef>
          <a:effectRef idx="2">
            <a:schemeClr val="accent2"/>
          </a:effectRef>
          <a:fontRef idx="minor">
            <a:schemeClr val="tx1"/>
          </a:fontRef>
        </p:style>
      </p:cxnSp>
      <p:pic>
        <p:nvPicPr>
          <p:cNvPr id="7" name="Рисунок 6" descr="надпись.png"/>
          <p:cNvPicPr>
            <a:picLocks noChangeAspect="1"/>
          </p:cNvPicPr>
          <p:nvPr/>
        </p:nvPicPr>
        <p:blipFill>
          <a:blip r:embed="rId4" cstate="screen"/>
          <a:stretch>
            <a:fillRect/>
          </a:stretch>
        </p:blipFill>
        <p:spPr>
          <a:xfrm>
            <a:off x="2987824" y="260648"/>
            <a:ext cx="6333221" cy="323061"/>
          </a:xfrm>
          <a:prstGeom prst="rect">
            <a:avLst/>
          </a:prstGeom>
        </p:spPr>
      </p:pic>
      <p:sp>
        <p:nvSpPr>
          <p:cNvPr id="2" name="Прямоугольник 1"/>
          <p:cNvSpPr/>
          <p:nvPr/>
        </p:nvSpPr>
        <p:spPr>
          <a:xfrm>
            <a:off x="1691680" y="657668"/>
            <a:ext cx="3870176" cy="369332"/>
          </a:xfrm>
          <a:prstGeom prst="rect">
            <a:avLst/>
          </a:prstGeom>
        </p:spPr>
        <p:txBody>
          <a:bodyPr wrap="square">
            <a:spAutoFit/>
          </a:bodyPr>
          <a:lstStyle/>
          <a:p>
            <a:pPr algn="ctr"/>
            <a:r>
              <a:rPr lang="ru-RU" b="1" dirty="0" smtClean="0">
                <a:latin typeface="Verdana" panose="020B0604030504040204" pitchFamily="34" charset="0"/>
                <a:ea typeface="Verdana" panose="020B0604030504040204" pitchFamily="34" charset="0"/>
                <a:cs typeface="Verdana" panose="020B0604030504040204" pitchFamily="34" charset="0"/>
              </a:rPr>
              <a:t>Регистрационный учет ККТ</a:t>
            </a:r>
            <a:endParaRPr lang="ru-RU" b="1" dirty="0">
              <a:latin typeface="Verdana" panose="020B0604030504040204" pitchFamily="34" charset="0"/>
              <a:ea typeface="Verdana" panose="020B0604030504040204" pitchFamily="34" charset="0"/>
              <a:cs typeface="Verdana" panose="020B0604030504040204" pitchFamily="34" charset="0"/>
            </a:endParaRPr>
          </a:p>
        </p:txBody>
      </p:sp>
      <p:sp>
        <p:nvSpPr>
          <p:cNvPr id="6" name="TextBox 5"/>
          <p:cNvSpPr txBox="1"/>
          <p:nvPr/>
        </p:nvSpPr>
        <p:spPr>
          <a:xfrm>
            <a:off x="455016" y="1470545"/>
            <a:ext cx="3108871" cy="369332"/>
          </a:xfrm>
          <a:prstGeom prst="rect">
            <a:avLst/>
          </a:prstGeom>
          <a:noFill/>
        </p:spPr>
        <p:txBody>
          <a:bodyPr wrap="square" rtlCol="0">
            <a:spAutoFit/>
          </a:bodyPr>
          <a:lstStyle/>
          <a:p>
            <a:pPr>
              <a:spcBef>
                <a:spcPts val="600"/>
              </a:spcBef>
            </a:pPr>
            <a:r>
              <a:rPr lang="ru-RU" b="1" dirty="0" smtClean="0">
                <a:latin typeface="Verdana" panose="020B0604030504040204" pitchFamily="34" charset="0"/>
                <a:ea typeface="Verdana" panose="020B0604030504040204" pitchFamily="34" charset="0"/>
                <a:cs typeface="Verdana" panose="020B0604030504040204" pitchFamily="34" charset="0"/>
              </a:rPr>
              <a:t>Снятие</a:t>
            </a:r>
            <a:r>
              <a:rPr lang="ru-RU" b="1" dirty="0" smtClean="0"/>
              <a:t> </a:t>
            </a:r>
            <a:r>
              <a:rPr lang="ru-RU" b="1" dirty="0" smtClean="0">
                <a:latin typeface="Verdana" panose="020B0604030504040204" pitchFamily="34" charset="0"/>
                <a:ea typeface="Verdana" panose="020B0604030504040204" pitchFamily="34" charset="0"/>
                <a:cs typeface="Verdana" panose="020B0604030504040204" pitchFamily="34" charset="0"/>
              </a:rPr>
              <a:t>ККТ с учета</a:t>
            </a:r>
          </a:p>
        </p:txBody>
      </p:sp>
      <p:sp>
        <p:nvSpPr>
          <p:cNvPr id="8" name="Прямоугольник 7"/>
          <p:cNvSpPr/>
          <p:nvPr/>
        </p:nvSpPr>
        <p:spPr>
          <a:xfrm>
            <a:off x="243824" y="2178554"/>
            <a:ext cx="1421904" cy="461665"/>
          </a:xfrm>
          <a:prstGeom prst="rect">
            <a:avLst/>
          </a:prstGeom>
        </p:spPr>
        <p:txBody>
          <a:bodyPr wrap="square">
            <a:spAutoFit/>
          </a:bodyPr>
          <a:lstStyle/>
          <a:p>
            <a:pPr algn="ctr"/>
            <a:r>
              <a:rPr lang="ru-RU" sz="1200" b="1" dirty="0" smtClean="0">
                <a:latin typeface="Verdana" panose="020B0604030504040204" pitchFamily="34" charset="0"/>
                <a:ea typeface="Verdana" panose="020B0604030504040204" pitchFamily="34" charset="0"/>
                <a:cs typeface="Verdana" panose="020B0604030504040204" pitchFamily="34" charset="0"/>
              </a:rPr>
              <a:t>Документ от пользователя</a:t>
            </a:r>
            <a:endParaRPr lang="ru-RU" sz="1200" b="1" dirty="0">
              <a:latin typeface="Verdana" panose="020B0604030504040204" pitchFamily="34" charset="0"/>
              <a:ea typeface="Verdana" panose="020B0604030504040204" pitchFamily="34" charset="0"/>
              <a:cs typeface="Verdana" panose="020B0604030504040204" pitchFamily="34" charset="0"/>
            </a:endParaRPr>
          </a:p>
        </p:txBody>
      </p:sp>
      <p:sp>
        <p:nvSpPr>
          <p:cNvPr id="9" name="Прямоугольник 8"/>
          <p:cNvSpPr/>
          <p:nvPr/>
        </p:nvSpPr>
        <p:spPr>
          <a:xfrm>
            <a:off x="4227715" y="2040520"/>
            <a:ext cx="1421904" cy="461665"/>
          </a:xfrm>
          <a:prstGeom prst="rect">
            <a:avLst/>
          </a:prstGeom>
        </p:spPr>
        <p:txBody>
          <a:bodyPr wrap="square">
            <a:spAutoFit/>
          </a:bodyPr>
          <a:lstStyle/>
          <a:p>
            <a:pPr algn="ctr"/>
            <a:r>
              <a:rPr lang="ru-RU" sz="1200" b="1" dirty="0" smtClean="0">
                <a:latin typeface="Verdana" panose="020B0604030504040204" pitchFamily="34" charset="0"/>
                <a:ea typeface="Verdana" panose="020B0604030504040204" pitchFamily="34" charset="0"/>
                <a:cs typeface="Verdana" panose="020B0604030504040204" pitchFamily="34" charset="0"/>
              </a:rPr>
              <a:t>Содержание документа</a:t>
            </a:r>
            <a:endParaRPr lang="ru-RU" sz="1200" b="1" dirty="0">
              <a:latin typeface="Verdana" panose="020B0604030504040204" pitchFamily="34" charset="0"/>
              <a:ea typeface="Verdana" panose="020B0604030504040204" pitchFamily="34" charset="0"/>
              <a:cs typeface="Verdana" panose="020B0604030504040204" pitchFamily="34" charset="0"/>
            </a:endParaRPr>
          </a:p>
        </p:txBody>
      </p:sp>
      <p:sp>
        <p:nvSpPr>
          <p:cNvPr id="10" name="Прямоугольник 9"/>
          <p:cNvSpPr/>
          <p:nvPr/>
        </p:nvSpPr>
        <p:spPr>
          <a:xfrm>
            <a:off x="7461649" y="2040519"/>
            <a:ext cx="1421904" cy="461665"/>
          </a:xfrm>
          <a:prstGeom prst="rect">
            <a:avLst/>
          </a:prstGeom>
        </p:spPr>
        <p:txBody>
          <a:bodyPr wrap="square">
            <a:spAutoFit/>
          </a:bodyPr>
          <a:lstStyle/>
          <a:p>
            <a:pPr algn="ctr"/>
            <a:r>
              <a:rPr lang="ru-RU" sz="1200" b="1" dirty="0" smtClean="0">
                <a:latin typeface="Verdana" panose="020B0604030504040204" pitchFamily="34" charset="0"/>
                <a:ea typeface="Verdana" panose="020B0604030504040204" pitchFamily="34" charset="0"/>
                <a:cs typeface="Verdana" panose="020B0604030504040204" pitchFamily="34" charset="0"/>
              </a:rPr>
              <a:t>Документ от ФНС</a:t>
            </a:r>
            <a:endParaRPr lang="ru-RU" sz="1200" b="1" dirty="0">
              <a:latin typeface="Verdana" panose="020B0604030504040204" pitchFamily="34" charset="0"/>
              <a:ea typeface="Verdana" panose="020B0604030504040204" pitchFamily="34" charset="0"/>
              <a:cs typeface="Verdana" panose="020B0604030504040204" pitchFamily="34" charset="0"/>
            </a:endParaRPr>
          </a:p>
        </p:txBody>
      </p:sp>
      <p:sp>
        <p:nvSpPr>
          <p:cNvPr id="11" name="Прямоугольник 10"/>
          <p:cNvSpPr/>
          <p:nvPr/>
        </p:nvSpPr>
        <p:spPr>
          <a:xfrm>
            <a:off x="5910133" y="1868336"/>
            <a:ext cx="1421904" cy="646331"/>
          </a:xfrm>
          <a:prstGeom prst="rect">
            <a:avLst/>
          </a:prstGeom>
        </p:spPr>
        <p:txBody>
          <a:bodyPr wrap="square">
            <a:spAutoFit/>
          </a:bodyPr>
          <a:lstStyle/>
          <a:p>
            <a:pPr algn="ctr"/>
            <a:r>
              <a:rPr lang="ru-RU" sz="1200" b="1" dirty="0" smtClean="0">
                <a:latin typeface="Verdana" panose="020B0604030504040204" pitchFamily="34" charset="0"/>
                <a:ea typeface="Verdana" panose="020B0604030504040204" pitchFamily="34" charset="0"/>
                <a:cs typeface="Verdana" panose="020B0604030504040204" pitchFamily="34" charset="0"/>
              </a:rPr>
              <a:t>Учет сведений в ФНС</a:t>
            </a:r>
            <a:endParaRPr lang="ru-RU" sz="1200" b="1" dirty="0">
              <a:latin typeface="Verdana" panose="020B0604030504040204" pitchFamily="34" charset="0"/>
              <a:ea typeface="Verdana" panose="020B0604030504040204" pitchFamily="34" charset="0"/>
              <a:cs typeface="Verdana" panose="020B0604030504040204" pitchFamily="34" charset="0"/>
            </a:endParaRPr>
          </a:p>
        </p:txBody>
      </p:sp>
      <p:sp>
        <p:nvSpPr>
          <p:cNvPr id="12" name="Прямоугольник 11"/>
          <p:cNvSpPr/>
          <p:nvPr/>
        </p:nvSpPr>
        <p:spPr>
          <a:xfrm>
            <a:off x="2115202" y="2091770"/>
            <a:ext cx="1584176" cy="461665"/>
          </a:xfrm>
          <a:prstGeom prst="rect">
            <a:avLst/>
          </a:prstGeom>
        </p:spPr>
        <p:txBody>
          <a:bodyPr wrap="square">
            <a:spAutoFit/>
          </a:bodyPr>
          <a:lstStyle/>
          <a:p>
            <a:pPr algn="ctr"/>
            <a:r>
              <a:rPr lang="ru-RU" sz="1200" b="1" dirty="0" smtClean="0">
                <a:latin typeface="Verdana" panose="020B0604030504040204" pitchFamily="34" charset="0"/>
                <a:ea typeface="Verdana" panose="020B0604030504040204" pitchFamily="34" charset="0"/>
                <a:cs typeface="Verdana" panose="020B0604030504040204" pitchFamily="34" charset="0"/>
              </a:rPr>
              <a:t>Форма представления</a:t>
            </a:r>
            <a:endParaRPr lang="ru-RU" sz="1200" b="1" dirty="0">
              <a:latin typeface="Verdana" panose="020B0604030504040204" pitchFamily="34" charset="0"/>
              <a:ea typeface="Verdana" panose="020B0604030504040204" pitchFamily="34" charset="0"/>
              <a:cs typeface="Verdana" panose="020B0604030504040204" pitchFamily="34" charset="0"/>
            </a:endParaRPr>
          </a:p>
        </p:txBody>
      </p:sp>
      <p:sp>
        <p:nvSpPr>
          <p:cNvPr id="13" name="Скругленный прямоугольник 12"/>
          <p:cNvSpPr/>
          <p:nvPr/>
        </p:nvSpPr>
        <p:spPr>
          <a:xfrm>
            <a:off x="4190278" y="3040693"/>
            <a:ext cx="1496778" cy="1482551"/>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Установлено п. 6 ст. 4.2 Закона №54-ФЗ</a:t>
            </a:r>
            <a:endParaRPr lang="ru-RU"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Скругленный прямоугольник 13"/>
          <p:cNvSpPr/>
          <p:nvPr/>
        </p:nvSpPr>
        <p:spPr>
          <a:xfrm>
            <a:off x="1907704" y="2917872"/>
            <a:ext cx="2009427" cy="1728192"/>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just">
              <a:buAutoNum type="arabicPeriod"/>
            </a:pPr>
            <a:r>
              <a:rPr lang="ru-RU"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На бумажном носителе в любой территориальный налоговый орган</a:t>
            </a:r>
          </a:p>
          <a:p>
            <a:pPr marL="228600" indent="-228600" algn="just">
              <a:buAutoNum type="arabicPeriod"/>
            </a:pPr>
            <a:r>
              <a:rPr lang="ru-RU"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Через кабинет ККТ либо через ОФД</a:t>
            </a:r>
            <a:endParaRPr lang="ru-RU"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Скругленный прямоугольник 14"/>
          <p:cNvSpPr/>
          <p:nvPr/>
        </p:nvSpPr>
        <p:spPr>
          <a:xfrm>
            <a:off x="5960203" y="2856890"/>
            <a:ext cx="1321765" cy="1482551"/>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Журнал учета</a:t>
            </a:r>
            <a:endParaRPr lang="ru-RU"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Скругленный прямоугольник 15"/>
          <p:cNvSpPr/>
          <p:nvPr/>
        </p:nvSpPr>
        <p:spPr>
          <a:xfrm>
            <a:off x="7555115" y="3140965"/>
            <a:ext cx="1234972" cy="914400"/>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Карточка о снятии ККТ с учета</a:t>
            </a:r>
            <a:endParaRPr lang="ru-RU"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Скругленный прямоугольник 16"/>
          <p:cNvSpPr/>
          <p:nvPr/>
        </p:nvSpPr>
        <p:spPr>
          <a:xfrm>
            <a:off x="264632" y="3040692"/>
            <a:ext cx="1369925" cy="1482551"/>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Заявление о снятии ККТ с учета</a:t>
            </a:r>
            <a:endParaRPr lang="ru-RU"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186297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d_rn.jpg"/>
          <p:cNvPicPr>
            <a:picLocks noChangeAspect="1"/>
          </p:cNvPicPr>
          <p:nvPr/>
        </p:nvPicPr>
        <p:blipFill>
          <a:blip r:embed="rId2" cstate="screen"/>
          <a:srcRect/>
          <a:stretch>
            <a:fillRect/>
          </a:stretch>
        </p:blipFill>
        <p:spPr>
          <a:xfrm>
            <a:off x="251520" y="383059"/>
            <a:ext cx="1535645" cy="1101725"/>
          </a:xfrm>
          <a:prstGeom prst="rect">
            <a:avLst/>
          </a:prstGeom>
        </p:spPr>
      </p:pic>
      <p:cxnSp>
        <p:nvCxnSpPr>
          <p:cNvPr id="5" name="Прямая соединительная линия 4"/>
          <p:cNvCxnSpPr/>
          <p:nvPr/>
        </p:nvCxnSpPr>
        <p:spPr>
          <a:xfrm>
            <a:off x="1763688" y="620688"/>
            <a:ext cx="7380312" cy="0"/>
          </a:xfrm>
          <a:prstGeom prst="line">
            <a:avLst/>
          </a:prstGeom>
          <a:ln w="19050"/>
        </p:spPr>
        <p:style>
          <a:lnRef idx="3">
            <a:schemeClr val="accent2"/>
          </a:lnRef>
          <a:fillRef idx="0">
            <a:schemeClr val="accent2"/>
          </a:fillRef>
          <a:effectRef idx="2">
            <a:schemeClr val="accent2"/>
          </a:effectRef>
          <a:fontRef idx="minor">
            <a:schemeClr val="tx1"/>
          </a:fontRef>
        </p:style>
      </p:cxnSp>
      <p:pic>
        <p:nvPicPr>
          <p:cNvPr id="7" name="Рисунок 6" descr="надпись.png"/>
          <p:cNvPicPr>
            <a:picLocks noChangeAspect="1"/>
          </p:cNvPicPr>
          <p:nvPr/>
        </p:nvPicPr>
        <p:blipFill>
          <a:blip r:embed="rId3" cstate="screen"/>
          <a:stretch>
            <a:fillRect/>
          </a:stretch>
        </p:blipFill>
        <p:spPr>
          <a:xfrm>
            <a:off x="2987824" y="260648"/>
            <a:ext cx="6333221" cy="323061"/>
          </a:xfrm>
          <a:prstGeom prst="rect">
            <a:avLst/>
          </a:prstGeom>
        </p:spPr>
      </p:pic>
      <p:sp>
        <p:nvSpPr>
          <p:cNvPr id="18" name="Прямоугольник 17"/>
          <p:cNvSpPr/>
          <p:nvPr/>
        </p:nvSpPr>
        <p:spPr>
          <a:xfrm>
            <a:off x="1619672" y="636672"/>
            <a:ext cx="6192688" cy="369332"/>
          </a:xfrm>
          <a:prstGeom prst="rect">
            <a:avLst/>
          </a:prstGeom>
        </p:spPr>
        <p:txBody>
          <a:bodyPr wrap="square">
            <a:spAutoFit/>
          </a:bodyPr>
          <a:lstStyle/>
          <a:p>
            <a:pPr algn="ctr"/>
            <a:r>
              <a:rPr lang="ru-RU" b="1" dirty="0" smtClean="0">
                <a:latin typeface="Verdana" panose="020B0604030504040204" pitchFamily="34" charset="0"/>
                <a:ea typeface="Verdana" panose="020B0604030504040204" pitchFamily="34" charset="0"/>
                <a:cs typeface="Verdana" panose="020B0604030504040204" pitchFamily="34" charset="0"/>
              </a:rPr>
              <a:t>Реквизиты чека, бланка строгой отчетности</a:t>
            </a:r>
            <a:endParaRPr lang="ru-RU" b="1" dirty="0">
              <a:latin typeface="Verdana" panose="020B0604030504040204" pitchFamily="34" charset="0"/>
              <a:ea typeface="Verdana" panose="020B0604030504040204" pitchFamily="34" charset="0"/>
              <a:cs typeface="Verdana" panose="020B0604030504040204" pitchFamily="34" charset="0"/>
            </a:endParaRPr>
          </a:p>
        </p:txBody>
      </p:sp>
      <p:sp>
        <p:nvSpPr>
          <p:cNvPr id="19" name="Прямоугольник 18"/>
          <p:cNvSpPr/>
          <p:nvPr/>
        </p:nvSpPr>
        <p:spPr>
          <a:xfrm>
            <a:off x="881844" y="2996952"/>
            <a:ext cx="4572000" cy="369332"/>
          </a:xfrm>
          <a:prstGeom prst="rect">
            <a:avLst/>
          </a:prstGeom>
        </p:spPr>
        <p:txBody>
          <a:bodyPr>
            <a:spAutoFit/>
          </a:bodyPr>
          <a:lstStyle/>
          <a:p>
            <a:pPr algn="ctr"/>
            <a:endParaRPr lang="ru-RU" b="1" dirty="0">
              <a:latin typeface="Verdana" panose="020B0604030504040204" pitchFamily="34" charset="0"/>
              <a:ea typeface="Verdana" panose="020B0604030504040204" pitchFamily="34" charset="0"/>
              <a:cs typeface="Verdana" panose="020B0604030504040204" pitchFamily="34" charset="0"/>
            </a:endParaRPr>
          </a:p>
        </p:txBody>
      </p:sp>
      <p:sp>
        <p:nvSpPr>
          <p:cNvPr id="2" name="Прямоугольник 1"/>
          <p:cNvSpPr/>
          <p:nvPr/>
        </p:nvSpPr>
        <p:spPr>
          <a:xfrm>
            <a:off x="395536" y="1522726"/>
            <a:ext cx="8424936" cy="4431983"/>
          </a:xfrm>
          <a:prstGeom prst="rect">
            <a:avLst/>
          </a:prstGeom>
        </p:spPr>
        <p:txBody>
          <a:bodyPr wrap="square">
            <a:spAutoFit/>
          </a:bodyPr>
          <a:lstStyle/>
          <a:p>
            <a:pPr marL="171450" indent="-171450" algn="just">
              <a:spcAft>
                <a:spcPts val="0"/>
              </a:spcAft>
              <a:buFontTx/>
              <a:buChar char="-"/>
            </a:pPr>
            <a:r>
              <a:rPr lang="ru-RU" sz="1400" dirty="0" smtClean="0">
                <a:latin typeface="Verdana" panose="020B0604030504040204" pitchFamily="34" charset="0"/>
                <a:ea typeface="Verdana" panose="020B0604030504040204" pitchFamily="34" charset="0"/>
                <a:cs typeface="Verdana" panose="020B0604030504040204" pitchFamily="34" charset="0"/>
              </a:rPr>
              <a:t>наименование </a:t>
            </a:r>
            <a:r>
              <a:rPr lang="ru-RU" sz="1400" dirty="0">
                <a:latin typeface="Verdana" panose="020B0604030504040204" pitchFamily="34" charset="0"/>
                <a:ea typeface="Verdana" panose="020B0604030504040204" pitchFamily="34" charset="0"/>
                <a:cs typeface="Verdana" panose="020B0604030504040204" pitchFamily="34" charset="0"/>
              </a:rPr>
              <a:t>документа</a:t>
            </a:r>
            <a:r>
              <a:rPr lang="ru-RU" sz="1400" dirty="0" smtClean="0">
                <a:latin typeface="Verdana" panose="020B0604030504040204" pitchFamily="34" charset="0"/>
                <a:ea typeface="Verdana" panose="020B0604030504040204" pitchFamily="34" charset="0"/>
                <a:cs typeface="Verdana" panose="020B0604030504040204" pitchFamily="34" charset="0"/>
              </a:rPr>
              <a:t>;</a:t>
            </a:r>
          </a:p>
          <a:p>
            <a:pPr marL="171450" indent="-171450" algn="just">
              <a:spcAft>
                <a:spcPts val="0"/>
              </a:spcAft>
              <a:buFontTx/>
              <a:buChar char="-"/>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171450" indent="-171450" algn="just">
              <a:spcAft>
                <a:spcPts val="0"/>
              </a:spcAft>
              <a:buFontTx/>
              <a:buChar char="-"/>
            </a:pPr>
            <a:r>
              <a:rPr lang="ru-RU" sz="1400" dirty="0" smtClean="0">
                <a:latin typeface="Verdana" panose="020B0604030504040204" pitchFamily="34" charset="0"/>
                <a:ea typeface="Verdana" panose="020B0604030504040204" pitchFamily="34" charset="0"/>
                <a:cs typeface="Verdana" panose="020B0604030504040204" pitchFamily="34" charset="0"/>
              </a:rPr>
              <a:t>порядковый </a:t>
            </a:r>
            <a:r>
              <a:rPr lang="ru-RU" sz="1400" dirty="0">
                <a:latin typeface="Verdana" panose="020B0604030504040204" pitchFamily="34" charset="0"/>
                <a:ea typeface="Verdana" panose="020B0604030504040204" pitchFamily="34" charset="0"/>
                <a:cs typeface="Verdana" panose="020B0604030504040204" pitchFamily="34" charset="0"/>
              </a:rPr>
              <a:t>номер за смену</a:t>
            </a:r>
            <a:r>
              <a:rPr lang="ru-RU" sz="1400" dirty="0" smtClean="0">
                <a:latin typeface="Verdana" panose="020B0604030504040204" pitchFamily="34" charset="0"/>
                <a:ea typeface="Verdana" panose="020B0604030504040204" pitchFamily="34" charset="0"/>
                <a:cs typeface="Verdana" panose="020B0604030504040204" pitchFamily="34" charset="0"/>
              </a:rPr>
              <a:t>;</a:t>
            </a:r>
          </a:p>
          <a:p>
            <a:pPr marL="171450" indent="-171450" algn="just">
              <a:spcAft>
                <a:spcPts val="0"/>
              </a:spcAft>
              <a:buFontTx/>
              <a:buChar char="-"/>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171450" indent="-171450" algn="just">
              <a:spcAft>
                <a:spcPts val="0"/>
              </a:spcAft>
              <a:buFontTx/>
              <a:buChar char="-"/>
            </a:pPr>
            <a:r>
              <a:rPr lang="ru-RU" sz="1400" dirty="0" smtClean="0">
                <a:latin typeface="Verdana" panose="020B0604030504040204" pitchFamily="34" charset="0"/>
                <a:ea typeface="Verdana" panose="020B0604030504040204" pitchFamily="34" charset="0"/>
                <a:cs typeface="Verdana" panose="020B0604030504040204" pitchFamily="34" charset="0"/>
              </a:rPr>
              <a:t>дата</a:t>
            </a:r>
            <a:r>
              <a:rPr lang="ru-RU" sz="1400" dirty="0">
                <a:latin typeface="Verdana" panose="020B0604030504040204" pitchFamily="34" charset="0"/>
                <a:ea typeface="Verdana" panose="020B0604030504040204" pitchFamily="34" charset="0"/>
                <a:cs typeface="Verdana" panose="020B0604030504040204" pitchFamily="34" charset="0"/>
              </a:rPr>
              <a:t>, время и место (адрес) осуществления расчета (при расчете в зданиях и помещениях - адрес здания и помещения с почтовым индексом, при расчете в транспортных средствах - наименование и номер транспортного средства, адрес организации либо адрес регистрации индивидуального предпринимателя, при расчете в сети "Интернет" - адрес сайта пользователя</a:t>
            </a:r>
            <a:r>
              <a:rPr lang="ru-RU" sz="1400" dirty="0" smtClean="0">
                <a:latin typeface="Verdana" panose="020B0604030504040204" pitchFamily="34" charset="0"/>
                <a:ea typeface="Verdana" panose="020B0604030504040204" pitchFamily="34" charset="0"/>
                <a:cs typeface="Verdana" panose="020B0604030504040204" pitchFamily="34" charset="0"/>
              </a:rPr>
              <a:t>);</a:t>
            </a:r>
          </a:p>
          <a:p>
            <a:pPr marL="171450" indent="-171450" algn="just">
              <a:spcAft>
                <a:spcPts val="0"/>
              </a:spcAft>
              <a:buFontTx/>
              <a:buChar char="-"/>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171450" indent="-171450" algn="just">
              <a:spcAft>
                <a:spcPts val="0"/>
              </a:spcAft>
              <a:buFontTx/>
              <a:buChar char="-"/>
            </a:pPr>
            <a:r>
              <a:rPr lang="ru-RU" sz="1400" dirty="0" smtClean="0">
                <a:latin typeface="Verdana" panose="020B0604030504040204" pitchFamily="34" charset="0"/>
                <a:ea typeface="Verdana" panose="020B0604030504040204" pitchFamily="34" charset="0"/>
                <a:cs typeface="Verdana" panose="020B0604030504040204" pitchFamily="34" charset="0"/>
              </a:rPr>
              <a:t>наименование </a:t>
            </a:r>
            <a:r>
              <a:rPr lang="ru-RU" sz="1400" dirty="0">
                <a:latin typeface="Verdana" panose="020B0604030504040204" pitchFamily="34" charset="0"/>
                <a:ea typeface="Verdana" panose="020B0604030504040204" pitchFamily="34" charset="0"/>
                <a:cs typeface="Verdana" panose="020B0604030504040204" pitchFamily="34" charset="0"/>
              </a:rPr>
              <a:t>организации-пользователя или фамилия, имя, отчество (при наличии) индивидуального предпринимателя - пользователя</a:t>
            </a:r>
            <a:r>
              <a:rPr lang="ru-RU" sz="1400" dirty="0" smtClean="0">
                <a:latin typeface="Verdana" panose="020B0604030504040204" pitchFamily="34" charset="0"/>
                <a:ea typeface="Verdana" panose="020B0604030504040204" pitchFamily="34" charset="0"/>
                <a:cs typeface="Verdana" panose="020B0604030504040204" pitchFamily="34" charset="0"/>
              </a:rPr>
              <a:t>;</a:t>
            </a:r>
          </a:p>
          <a:p>
            <a:pPr marL="171450" indent="-171450" algn="just">
              <a:spcAft>
                <a:spcPts val="0"/>
              </a:spcAft>
              <a:buFontTx/>
              <a:buChar char="-"/>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171450" indent="-171450" algn="just">
              <a:spcAft>
                <a:spcPts val="0"/>
              </a:spcAft>
              <a:buFontTx/>
              <a:buChar char="-"/>
            </a:pPr>
            <a:r>
              <a:rPr lang="ru-RU" sz="1400" dirty="0" smtClean="0">
                <a:latin typeface="Verdana" panose="020B0604030504040204" pitchFamily="34" charset="0"/>
                <a:ea typeface="Verdana" panose="020B0604030504040204" pitchFamily="34" charset="0"/>
                <a:cs typeface="Verdana" panose="020B0604030504040204" pitchFamily="34" charset="0"/>
              </a:rPr>
              <a:t>ИНН пользователя;</a:t>
            </a:r>
          </a:p>
          <a:p>
            <a:pPr marL="171450" indent="-171450" algn="just">
              <a:spcAft>
                <a:spcPts val="0"/>
              </a:spcAft>
              <a:buFontTx/>
              <a:buChar char="-"/>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171450" indent="-171450" algn="just">
              <a:spcAft>
                <a:spcPts val="0"/>
              </a:spcAft>
              <a:buFontTx/>
              <a:buChar char="-"/>
            </a:pPr>
            <a:r>
              <a:rPr lang="ru-RU" sz="1400" dirty="0" smtClean="0">
                <a:latin typeface="Verdana" panose="020B0604030504040204" pitchFamily="34" charset="0"/>
                <a:ea typeface="Verdana" panose="020B0604030504040204" pitchFamily="34" charset="0"/>
                <a:cs typeface="Verdana" panose="020B0604030504040204" pitchFamily="34" charset="0"/>
              </a:rPr>
              <a:t>применяемая </a:t>
            </a:r>
            <a:r>
              <a:rPr lang="ru-RU" sz="1400" dirty="0">
                <a:latin typeface="Verdana" panose="020B0604030504040204" pitchFamily="34" charset="0"/>
                <a:ea typeface="Verdana" panose="020B0604030504040204" pitchFamily="34" charset="0"/>
                <a:cs typeface="Verdana" panose="020B0604030504040204" pitchFamily="34" charset="0"/>
              </a:rPr>
              <a:t>при расчете система налогообложения</a:t>
            </a:r>
            <a:r>
              <a:rPr lang="ru-RU" sz="1400" dirty="0" smtClean="0">
                <a:latin typeface="Verdana" panose="020B0604030504040204" pitchFamily="34" charset="0"/>
                <a:ea typeface="Verdana" panose="020B0604030504040204" pitchFamily="34" charset="0"/>
                <a:cs typeface="Verdana" panose="020B0604030504040204" pitchFamily="34" charset="0"/>
              </a:rPr>
              <a:t>;</a:t>
            </a:r>
          </a:p>
          <a:p>
            <a:pPr marL="171450" indent="-171450" algn="just">
              <a:spcAft>
                <a:spcPts val="0"/>
              </a:spcAft>
              <a:buFontTx/>
              <a:buChar char="-"/>
            </a:pPr>
            <a:endParaRPr lang="ru-RU" sz="1200" dirty="0">
              <a:latin typeface="Verdana" panose="020B0604030504040204" pitchFamily="34" charset="0"/>
              <a:ea typeface="Verdana" panose="020B0604030504040204" pitchFamily="34" charset="0"/>
              <a:cs typeface="Verdana" panose="020B0604030504040204" pitchFamily="34" charset="0"/>
            </a:endParaRPr>
          </a:p>
          <a:p>
            <a:pPr algn="just">
              <a:spcAft>
                <a:spcPts val="0"/>
              </a:spcAft>
            </a:pPr>
            <a:r>
              <a:rPr lang="ru-RU" sz="1400" dirty="0" smtClean="0">
                <a:latin typeface="Verdana" panose="020B0604030504040204" pitchFamily="34" charset="0"/>
                <a:ea typeface="Verdana" panose="020B0604030504040204" pitchFamily="34" charset="0"/>
                <a:cs typeface="Verdana" panose="020B0604030504040204" pitchFamily="34" charset="0"/>
              </a:rPr>
              <a:t>- признак </a:t>
            </a:r>
            <a:r>
              <a:rPr lang="ru-RU" sz="1400" dirty="0">
                <a:latin typeface="Verdana" panose="020B0604030504040204" pitchFamily="34" charset="0"/>
                <a:ea typeface="Verdana" panose="020B0604030504040204" pitchFamily="34" charset="0"/>
                <a:cs typeface="Verdana" panose="020B0604030504040204" pitchFamily="34" charset="0"/>
              </a:rPr>
              <a:t>расчета (получение средств от покупателя (клиента) - приход, возврат покупателю (клиенту) средств, полученных от него, - возврат прихода, выдача средств покупателю (клиенту) - расход, получение средств от покупателя (клиента), выданных ему, - возврат расхода);</a:t>
            </a:r>
            <a:endParaRPr lang="ru-RU" sz="1200"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145692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d_rn.jpg"/>
          <p:cNvPicPr>
            <a:picLocks noChangeAspect="1"/>
          </p:cNvPicPr>
          <p:nvPr/>
        </p:nvPicPr>
        <p:blipFill>
          <a:blip r:embed="rId2" cstate="screen"/>
          <a:srcRect/>
          <a:stretch>
            <a:fillRect/>
          </a:stretch>
        </p:blipFill>
        <p:spPr>
          <a:xfrm>
            <a:off x="251520" y="383059"/>
            <a:ext cx="1535645" cy="1101725"/>
          </a:xfrm>
          <a:prstGeom prst="rect">
            <a:avLst/>
          </a:prstGeom>
        </p:spPr>
      </p:pic>
      <p:cxnSp>
        <p:nvCxnSpPr>
          <p:cNvPr id="5" name="Прямая соединительная линия 4"/>
          <p:cNvCxnSpPr/>
          <p:nvPr/>
        </p:nvCxnSpPr>
        <p:spPr>
          <a:xfrm>
            <a:off x="1763688" y="620688"/>
            <a:ext cx="7380312" cy="0"/>
          </a:xfrm>
          <a:prstGeom prst="line">
            <a:avLst/>
          </a:prstGeom>
          <a:ln w="19050"/>
        </p:spPr>
        <p:style>
          <a:lnRef idx="3">
            <a:schemeClr val="accent2"/>
          </a:lnRef>
          <a:fillRef idx="0">
            <a:schemeClr val="accent2"/>
          </a:fillRef>
          <a:effectRef idx="2">
            <a:schemeClr val="accent2"/>
          </a:effectRef>
          <a:fontRef idx="minor">
            <a:schemeClr val="tx1"/>
          </a:fontRef>
        </p:style>
      </p:cxnSp>
      <p:pic>
        <p:nvPicPr>
          <p:cNvPr id="7" name="Рисунок 6" descr="надпись.png"/>
          <p:cNvPicPr>
            <a:picLocks noChangeAspect="1"/>
          </p:cNvPicPr>
          <p:nvPr/>
        </p:nvPicPr>
        <p:blipFill>
          <a:blip r:embed="rId3" cstate="screen"/>
          <a:stretch>
            <a:fillRect/>
          </a:stretch>
        </p:blipFill>
        <p:spPr>
          <a:xfrm>
            <a:off x="2987824" y="260648"/>
            <a:ext cx="6333221" cy="323061"/>
          </a:xfrm>
          <a:prstGeom prst="rect">
            <a:avLst/>
          </a:prstGeom>
        </p:spPr>
      </p:pic>
      <p:sp>
        <p:nvSpPr>
          <p:cNvPr id="6" name="Прямоугольник 5"/>
          <p:cNvSpPr/>
          <p:nvPr/>
        </p:nvSpPr>
        <p:spPr>
          <a:xfrm>
            <a:off x="1619672" y="636672"/>
            <a:ext cx="6192688" cy="369332"/>
          </a:xfrm>
          <a:prstGeom prst="rect">
            <a:avLst/>
          </a:prstGeom>
        </p:spPr>
        <p:txBody>
          <a:bodyPr wrap="square">
            <a:spAutoFit/>
          </a:bodyPr>
          <a:lstStyle/>
          <a:p>
            <a:pPr algn="ctr"/>
            <a:r>
              <a:rPr lang="ru-RU" b="1" dirty="0" smtClean="0">
                <a:latin typeface="Verdana" panose="020B0604030504040204" pitchFamily="34" charset="0"/>
                <a:ea typeface="Verdana" panose="020B0604030504040204" pitchFamily="34" charset="0"/>
                <a:cs typeface="Verdana" panose="020B0604030504040204" pitchFamily="34" charset="0"/>
              </a:rPr>
              <a:t>Реквизиты чека, бланка строгой отчетности</a:t>
            </a:r>
            <a:endParaRPr lang="ru-RU" b="1" dirty="0">
              <a:latin typeface="Verdana" panose="020B0604030504040204" pitchFamily="34" charset="0"/>
              <a:ea typeface="Verdana" panose="020B0604030504040204" pitchFamily="34" charset="0"/>
              <a:cs typeface="Verdana" panose="020B0604030504040204" pitchFamily="34" charset="0"/>
            </a:endParaRPr>
          </a:p>
        </p:txBody>
      </p:sp>
      <p:sp>
        <p:nvSpPr>
          <p:cNvPr id="3" name="Прямоугольник 2"/>
          <p:cNvSpPr/>
          <p:nvPr/>
        </p:nvSpPr>
        <p:spPr>
          <a:xfrm>
            <a:off x="377986" y="1477521"/>
            <a:ext cx="8676060" cy="4616648"/>
          </a:xfrm>
          <a:prstGeom prst="rect">
            <a:avLst/>
          </a:prstGeom>
        </p:spPr>
        <p:txBody>
          <a:bodyPr wrap="square">
            <a:spAutoFit/>
          </a:bodyPr>
          <a:lstStyle/>
          <a:p>
            <a:pPr algn="just">
              <a:spcAft>
                <a:spcPts val="0"/>
              </a:spcAft>
            </a:pPr>
            <a:r>
              <a:rPr lang="ru-RU" sz="1400" dirty="0" smtClean="0">
                <a:latin typeface="Verdana" panose="020B0604030504040204" pitchFamily="34" charset="0"/>
                <a:ea typeface="Verdana" panose="020B0604030504040204" pitchFamily="34" charset="0"/>
                <a:cs typeface="Verdana" panose="020B0604030504040204" pitchFamily="34" charset="0"/>
              </a:rPr>
              <a:t>- наименование </a:t>
            </a:r>
            <a:r>
              <a:rPr lang="ru-RU" sz="1400" dirty="0">
                <a:latin typeface="Verdana" panose="020B0604030504040204" pitchFamily="34" charset="0"/>
                <a:ea typeface="Verdana" panose="020B0604030504040204" pitchFamily="34" charset="0"/>
                <a:cs typeface="Verdana" panose="020B0604030504040204" pitchFamily="34" charset="0"/>
              </a:rPr>
              <a:t>товаров, работ, услуг (если объем и список услуг возможно определить в момент оплаты), платежа, выплаты, их количество, цена за единицу с учетом скидок и наценок, стоимость с учетом скидок и наценок, с указанием ставки налога на добавленную стоимость (за исключением случаев осуществления расчетов пользователями, не являющимися налогоплательщиками налога на добавленную стоимость или освобожденными от исполнения обязанностей налогоплательщика налога на добавленную стоимость, а также осуществления расчетов за товары, работы, услуги, не подлежащие налогообложению (освобождаемые от налогообложения) налогом на добавленную стоимость</a:t>
            </a:r>
            <a:r>
              <a:rPr lang="ru-RU" sz="1400" dirty="0" smtClean="0">
                <a:latin typeface="Verdana" panose="020B0604030504040204" pitchFamily="34" charset="0"/>
                <a:ea typeface="Verdana" panose="020B0604030504040204" pitchFamily="34" charset="0"/>
                <a:cs typeface="Verdana" panose="020B0604030504040204" pitchFamily="34" charset="0"/>
              </a:rPr>
              <a:t>);</a:t>
            </a:r>
          </a:p>
          <a:p>
            <a:pPr algn="just">
              <a:spcAft>
                <a:spcPts val="0"/>
              </a:spcAft>
            </a:pPr>
            <a:endParaRPr lang="ru-RU" sz="1400" dirty="0">
              <a:latin typeface="Verdana" panose="020B0604030504040204" pitchFamily="34" charset="0"/>
              <a:ea typeface="Verdana" panose="020B0604030504040204" pitchFamily="34" charset="0"/>
              <a:cs typeface="Verdana" panose="020B0604030504040204" pitchFamily="34" charset="0"/>
            </a:endParaRPr>
          </a:p>
          <a:p>
            <a:pPr algn="just">
              <a:spcAft>
                <a:spcPts val="0"/>
              </a:spcAft>
            </a:pPr>
            <a:r>
              <a:rPr lang="ru-RU" sz="1400" dirty="0" smtClean="0">
                <a:latin typeface="Verdana" panose="020B0604030504040204" pitchFamily="34" charset="0"/>
                <a:ea typeface="Verdana" panose="020B0604030504040204" pitchFamily="34" charset="0"/>
                <a:cs typeface="Verdana" panose="020B0604030504040204" pitchFamily="34" charset="0"/>
              </a:rPr>
              <a:t>- сумма </a:t>
            </a:r>
            <a:r>
              <a:rPr lang="ru-RU" sz="1400" dirty="0">
                <a:latin typeface="Verdana" panose="020B0604030504040204" pitchFamily="34" charset="0"/>
                <a:ea typeface="Verdana" panose="020B0604030504040204" pitchFamily="34" charset="0"/>
                <a:cs typeface="Verdana" panose="020B0604030504040204" pitchFamily="34" charset="0"/>
              </a:rPr>
              <a:t>расчета с отдельным указанием ставок и сумм налога на добавленную стоимость по этим ставкам (за исключением случаев осуществления расчетов пользователями, не являющимися налогоплательщиками налога на добавленную стоимость или освобожденными от исполнения обязанностей налогоплательщика налога на добавленную стоимость, а также осуществления расчетов за товары, работы, услуги, не подлежащие налогообложению (освобождаемые от налогообложения) налогом на добавленную стоимость</a:t>
            </a:r>
            <a:r>
              <a:rPr lang="ru-RU" sz="1400" dirty="0" smtClean="0">
                <a:latin typeface="Verdana" panose="020B0604030504040204" pitchFamily="34" charset="0"/>
                <a:ea typeface="Verdana" panose="020B0604030504040204" pitchFamily="34" charset="0"/>
                <a:cs typeface="Verdana" panose="020B0604030504040204" pitchFamily="34" charset="0"/>
              </a:rPr>
              <a:t>);</a:t>
            </a:r>
          </a:p>
          <a:p>
            <a:pPr algn="just">
              <a:spcAft>
                <a:spcPts val="0"/>
              </a:spcAft>
            </a:pPr>
            <a:endParaRPr lang="ru-RU" sz="1400" dirty="0">
              <a:latin typeface="Verdana" panose="020B0604030504040204" pitchFamily="34" charset="0"/>
              <a:ea typeface="Verdana" panose="020B0604030504040204" pitchFamily="34" charset="0"/>
              <a:cs typeface="Verdana" panose="020B0604030504040204" pitchFamily="34" charset="0"/>
            </a:endParaRPr>
          </a:p>
          <a:p>
            <a:pPr algn="just">
              <a:spcAft>
                <a:spcPts val="0"/>
              </a:spcAft>
            </a:pPr>
            <a:r>
              <a:rPr lang="ru-RU" sz="1400" dirty="0" smtClean="0">
                <a:latin typeface="Verdana" panose="020B0604030504040204" pitchFamily="34" charset="0"/>
                <a:ea typeface="Verdana" panose="020B0604030504040204" pitchFamily="34" charset="0"/>
                <a:cs typeface="Verdana" panose="020B0604030504040204" pitchFamily="34" charset="0"/>
              </a:rPr>
              <a:t>- форма </a:t>
            </a:r>
            <a:r>
              <a:rPr lang="ru-RU" sz="1400" dirty="0">
                <a:latin typeface="Verdana" panose="020B0604030504040204" pitchFamily="34" charset="0"/>
                <a:ea typeface="Verdana" panose="020B0604030504040204" pitchFamily="34" charset="0"/>
                <a:cs typeface="Verdana" panose="020B0604030504040204" pitchFamily="34" charset="0"/>
              </a:rPr>
              <a:t>расчета (наличные денежные средства и (или) электронные средства платежа), а также сумма оплаты наличными денежными средствами и (или) электронными средствами </a:t>
            </a:r>
            <a:r>
              <a:rPr lang="ru-RU" sz="1400" dirty="0" smtClean="0">
                <a:latin typeface="Verdana" panose="020B0604030504040204" pitchFamily="34" charset="0"/>
                <a:ea typeface="Verdana" panose="020B0604030504040204" pitchFamily="34" charset="0"/>
                <a:cs typeface="Verdana" panose="020B0604030504040204" pitchFamily="34" charset="0"/>
              </a:rPr>
              <a:t>платежа;</a:t>
            </a:r>
            <a:endParaRPr lang="ru-RU" sz="1400" dirty="0">
              <a:effectLst/>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d_rn.jpg"/>
          <p:cNvPicPr>
            <a:picLocks noChangeAspect="1"/>
          </p:cNvPicPr>
          <p:nvPr/>
        </p:nvPicPr>
        <p:blipFill>
          <a:blip r:embed="rId2" cstate="screen"/>
          <a:srcRect/>
          <a:stretch>
            <a:fillRect/>
          </a:stretch>
        </p:blipFill>
        <p:spPr>
          <a:xfrm>
            <a:off x="251520" y="383059"/>
            <a:ext cx="1535645" cy="1101725"/>
          </a:xfrm>
          <a:prstGeom prst="rect">
            <a:avLst/>
          </a:prstGeom>
        </p:spPr>
      </p:pic>
      <p:cxnSp>
        <p:nvCxnSpPr>
          <p:cNvPr id="5" name="Прямая соединительная линия 4"/>
          <p:cNvCxnSpPr/>
          <p:nvPr/>
        </p:nvCxnSpPr>
        <p:spPr>
          <a:xfrm>
            <a:off x="1763688" y="620688"/>
            <a:ext cx="7380312" cy="0"/>
          </a:xfrm>
          <a:prstGeom prst="line">
            <a:avLst/>
          </a:prstGeom>
          <a:ln w="19050"/>
        </p:spPr>
        <p:style>
          <a:lnRef idx="3">
            <a:schemeClr val="accent2"/>
          </a:lnRef>
          <a:fillRef idx="0">
            <a:schemeClr val="accent2"/>
          </a:fillRef>
          <a:effectRef idx="2">
            <a:schemeClr val="accent2"/>
          </a:effectRef>
          <a:fontRef idx="minor">
            <a:schemeClr val="tx1"/>
          </a:fontRef>
        </p:style>
      </p:cxnSp>
      <p:pic>
        <p:nvPicPr>
          <p:cNvPr id="7" name="Рисунок 6" descr="надпись.png"/>
          <p:cNvPicPr>
            <a:picLocks noChangeAspect="1"/>
          </p:cNvPicPr>
          <p:nvPr/>
        </p:nvPicPr>
        <p:blipFill>
          <a:blip r:embed="rId3" cstate="screen"/>
          <a:stretch>
            <a:fillRect/>
          </a:stretch>
        </p:blipFill>
        <p:spPr>
          <a:xfrm>
            <a:off x="2987824" y="260648"/>
            <a:ext cx="6333221" cy="323061"/>
          </a:xfrm>
          <a:prstGeom prst="rect">
            <a:avLst/>
          </a:prstGeom>
        </p:spPr>
      </p:pic>
      <p:sp>
        <p:nvSpPr>
          <p:cNvPr id="6" name="Прямоугольник 5"/>
          <p:cNvSpPr/>
          <p:nvPr/>
        </p:nvSpPr>
        <p:spPr>
          <a:xfrm>
            <a:off x="1619672" y="636672"/>
            <a:ext cx="6192688" cy="369332"/>
          </a:xfrm>
          <a:prstGeom prst="rect">
            <a:avLst/>
          </a:prstGeom>
        </p:spPr>
        <p:txBody>
          <a:bodyPr wrap="square">
            <a:spAutoFit/>
          </a:bodyPr>
          <a:lstStyle/>
          <a:p>
            <a:pPr algn="ctr"/>
            <a:r>
              <a:rPr lang="ru-RU" b="1" dirty="0" smtClean="0">
                <a:latin typeface="Verdana" panose="020B0604030504040204" pitchFamily="34" charset="0"/>
                <a:ea typeface="Verdana" panose="020B0604030504040204" pitchFamily="34" charset="0"/>
                <a:cs typeface="Verdana" panose="020B0604030504040204" pitchFamily="34" charset="0"/>
              </a:rPr>
              <a:t>Реквизиты чека, бланка строгой отчетности</a:t>
            </a:r>
            <a:endParaRPr lang="ru-RU" b="1" dirty="0">
              <a:latin typeface="Verdana" panose="020B0604030504040204" pitchFamily="34" charset="0"/>
              <a:ea typeface="Verdana" panose="020B0604030504040204" pitchFamily="34" charset="0"/>
              <a:cs typeface="Verdana" panose="020B0604030504040204" pitchFamily="34" charset="0"/>
            </a:endParaRPr>
          </a:p>
        </p:txBody>
      </p:sp>
      <p:sp>
        <p:nvSpPr>
          <p:cNvPr id="2" name="Прямоугольник 1"/>
          <p:cNvSpPr/>
          <p:nvPr/>
        </p:nvSpPr>
        <p:spPr>
          <a:xfrm>
            <a:off x="431540" y="1484784"/>
            <a:ext cx="8568952" cy="4832092"/>
          </a:xfrm>
          <a:prstGeom prst="rect">
            <a:avLst/>
          </a:prstGeom>
        </p:spPr>
        <p:txBody>
          <a:bodyPr wrap="square">
            <a:spAutoFit/>
          </a:bodyPr>
          <a:lstStyle/>
          <a:p>
            <a:pPr marL="285750" indent="-285750" algn="just">
              <a:spcAft>
                <a:spcPts val="0"/>
              </a:spcAft>
              <a:buFontTx/>
              <a:buChar char="-"/>
            </a:pPr>
            <a:r>
              <a:rPr lang="ru-RU" sz="1400" dirty="0" smtClean="0">
                <a:latin typeface="Verdana" panose="020B0604030504040204" pitchFamily="34" charset="0"/>
                <a:ea typeface="Verdana" panose="020B0604030504040204" pitchFamily="34" charset="0"/>
                <a:cs typeface="Verdana" panose="020B0604030504040204" pitchFamily="34" charset="0"/>
              </a:rPr>
              <a:t>должность </a:t>
            </a:r>
            <a:r>
              <a:rPr lang="ru-RU" sz="1400" dirty="0">
                <a:latin typeface="Verdana" panose="020B0604030504040204" pitchFamily="34" charset="0"/>
                <a:ea typeface="Verdana" panose="020B0604030504040204" pitchFamily="34" charset="0"/>
                <a:cs typeface="Verdana" panose="020B0604030504040204" pitchFamily="34" charset="0"/>
              </a:rPr>
              <a:t>и фамилия лица, осуществившего расчет с покупателем (клиентом), оформившего кассовый чек или бланк строгой отчетности и выдавшего (передавшего) его покупателю (клиенту) (за исключением расчетов, осуществленных с использованием автоматических устройств для расчетов, применяемых в том числе при осуществлении расчетов с использованием электронных средств платежа в сети "Интернет</a:t>
            </a:r>
            <a:r>
              <a:rPr lang="ru-RU" sz="1400" dirty="0" smtClean="0">
                <a:latin typeface="Verdana" panose="020B0604030504040204" pitchFamily="34" charset="0"/>
                <a:ea typeface="Verdana" panose="020B0604030504040204" pitchFamily="34" charset="0"/>
                <a:cs typeface="Verdana" panose="020B0604030504040204" pitchFamily="34" charset="0"/>
              </a:rPr>
              <a:t>");</a:t>
            </a:r>
          </a:p>
          <a:p>
            <a:pPr marL="285750" indent="-285750" algn="just">
              <a:spcAft>
                <a:spcPts val="0"/>
              </a:spcAft>
              <a:buFontTx/>
              <a:buChar char="-"/>
            </a:pPr>
            <a:endParaRPr lang="ru-RU" sz="1400" dirty="0">
              <a:latin typeface="Verdana" panose="020B0604030504040204" pitchFamily="34" charset="0"/>
              <a:ea typeface="Verdana" panose="020B0604030504040204" pitchFamily="34" charset="0"/>
              <a:cs typeface="Verdana" panose="020B0604030504040204" pitchFamily="34" charset="0"/>
            </a:endParaRPr>
          </a:p>
          <a:p>
            <a:pPr marL="285750" indent="-285750" algn="just">
              <a:spcAft>
                <a:spcPts val="0"/>
              </a:spcAft>
              <a:buFontTx/>
              <a:buChar char="-"/>
            </a:pPr>
            <a:r>
              <a:rPr lang="ru-RU" sz="1400" dirty="0" smtClean="0">
                <a:latin typeface="Verdana" panose="020B0604030504040204" pitchFamily="34" charset="0"/>
                <a:ea typeface="Verdana" panose="020B0604030504040204" pitchFamily="34" charset="0"/>
                <a:cs typeface="Verdana" panose="020B0604030504040204" pitchFamily="34" charset="0"/>
              </a:rPr>
              <a:t>регистрационный </a:t>
            </a:r>
            <a:r>
              <a:rPr lang="ru-RU" sz="1400" dirty="0">
                <a:latin typeface="Verdana" panose="020B0604030504040204" pitchFamily="34" charset="0"/>
                <a:ea typeface="Verdana" panose="020B0604030504040204" pitchFamily="34" charset="0"/>
                <a:cs typeface="Verdana" panose="020B0604030504040204" pitchFamily="34" charset="0"/>
              </a:rPr>
              <a:t>номер контрольно-кассовой техники</a:t>
            </a:r>
            <a:r>
              <a:rPr lang="ru-RU" sz="1400" dirty="0" smtClean="0">
                <a:latin typeface="Verdana" panose="020B0604030504040204" pitchFamily="34" charset="0"/>
                <a:ea typeface="Verdana" panose="020B0604030504040204" pitchFamily="34" charset="0"/>
                <a:cs typeface="Verdana" panose="020B0604030504040204" pitchFamily="34" charset="0"/>
              </a:rPr>
              <a:t>;</a:t>
            </a:r>
          </a:p>
          <a:p>
            <a:pPr marL="285750" indent="-285750" algn="just">
              <a:spcAft>
                <a:spcPts val="0"/>
              </a:spcAft>
              <a:buFontTx/>
              <a:buChar char="-"/>
            </a:pPr>
            <a:endParaRPr lang="ru-RU" sz="1400" dirty="0">
              <a:latin typeface="Verdana" panose="020B0604030504040204" pitchFamily="34" charset="0"/>
              <a:ea typeface="Verdana" panose="020B0604030504040204" pitchFamily="34" charset="0"/>
              <a:cs typeface="Verdana" panose="020B0604030504040204" pitchFamily="34" charset="0"/>
            </a:endParaRPr>
          </a:p>
          <a:p>
            <a:pPr marL="285750" indent="-285750" algn="just">
              <a:spcAft>
                <a:spcPts val="0"/>
              </a:spcAft>
              <a:buFontTx/>
              <a:buChar char="-"/>
            </a:pPr>
            <a:r>
              <a:rPr lang="ru-RU" sz="1400" dirty="0" smtClean="0">
                <a:latin typeface="Verdana" panose="020B0604030504040204" pitchFamily="34" charset="0"/>
                <a:ea typeface="Verdana" panose="020B0604030504040204" pitchFamily="34" charset="0"/>
                <a:cs typeface="Verdana" panose="020B0604030504040204" pitchFamily="34" charset="0"/>
              </a:rPr>
              <a:t>заводской </a:t>
            </a:r>
            <a:r>
              <a:rPr lang="ru-RU" sz="1400" dirty="0">
                <a:latin typeface="Verdana" panose="020B0604030504040204" pitchFamily="34" charset="0"/>
                <a:ea typeface="Verdana" panose="020B0604030504040204" pitchFamily="34" charset="0"/>
                <a:cs typeface="Verdana" panose="020B0604030504040204" pitchFamily="34" charset="0"/>
              </a:rPr>
              <a:t>номер экземпляра модели фискального накопителя</a:t>
            </a:r>
            <a:r>
              <a:rPr lang="ru-RU" sz="1400" dirty="0" smtClean="0">
                <a:latin typeface="Verdana" panose="020B0604030504040204" pitchFamily="34" charset="0"/>
                <a:ea typeface="Verdana" panose="020B0604030504040204" pitchFamily="34" charset="0"/>
                <a:cs typeface="Verdana" panose="020B0604030504040204" pitchFamily="34" charset="0"/>
              </a:rPr>
              <a:t>;</a:t>
            </a:r>
          </a:p>
          <a:p>
            <a:pPr marL="285750" indent="-285750" algn="just">
              <a:spcAft>
                <a:spcPts val="0"/>
              </a:spcAft>
              <a:buFontTx/>
              <a:buChar char="-"/>
            </a:pPr>
            <a:endParaRPr lang="ru-RU" sz="1400" dirty="0">
              <a:latin typeface="Verdana" panose="020B0604030504040204" pitchFamily="34" charset="0"/>
              <a:ea typeface="Verdana" panose="020B0604030504040204" pitchFamily="34" charset="0"/>
              <a:cs typeface="Verdana" panose="020B0604030504040204" pitchFamily="34" charset="0"/>
            </a:endParaRPr>
          </a:p>
          <a:p>
            <a:pPr marL="285750" indent="-285750" algn="just">
              <a:spcAft>
                <a:spcPts val="0"/>
              </a:spcAft>
              <a:buFontTx/>
              <a:buChar char="-"/>
            </a:pPr>
            <a:r>
              <a:rPr lang="ru-RU" sz="1400" dirty="0" smtClean="0">
                <a:latin typeface="Verdana" panose="020B0604030504040204" pitchFamily="34" charset="0"/>
                <a:ea typeface="Verdana" panose="020B0604030504040204" pitchFamily="34" charset="0"/>
                <a:cs typeface="Verdana" panose="020B0604030504040204" pitchFamily="34" charset="0"/>
              </a:rPr>
              <a:t>фискальный </a:t>
            </a:r>
            <a:r>
              <a:rPr lang="ru-RU" sz="1400" dirty="0">
                <a:latin typeface="Verdana" panose="020B0604030504040204" pitchFamily="34" charset="0"/>
                <a:ea typeface="Verdana" panose="020B0604030504040204" pitchFamily="34" charset="0"/>
                <a:cs typeface="Verdana" panose="020B0604030504040204" pitchFamily="34" charset="0"/>
              </a:rPr>
              <a:t>признак документа</a:t>
            </a:r>
            <a:r>
              <a:rPr lang="ru-RU" sz="1400" dirty="0" smtClean="0">
                <a:latin typeface="Verdana" panose="020B0604030504040204" pitchFamily="34" charset="0"/>
                <a:ea typeface="Verdana" panose="020B0604030504040204" pitchFamily="34" charset="0"/>
                <a:cs typeface="Verdana" panose="020B0604030504040204" pitchFamily="34" charset="0"/>
              </a:rPr>
              <a:t>;</a:t>
            </a:r>
          </a:p>
          <a:p>
            <a:pPr marL="285750" indent="-285750" algn="just">
              <a:spcAft>
                <a:spcPts val="0"/>
              </a:spcAft>
              <a:buFontTx/>
              <a:buChar char="-"/>
            </a:pPr>
            <a:endParaRPr lang="ru-RU" sz="1400" dirty="0">
              <a:latin typeface="Verdana" panose="020B0604030504040204" pitchFamily="34" charset="0"/>
              <a:ea typeface="Verdana" panose="020B0604030504040204" pitchFamily="34" charset="0"/>
              <a:cs typeface="Verdana" panose="020B0604030504040204" pitchFamily="34" charset="0"/>
            </a:endParaRPr>
          </a:p>
          <a:p>
            <a:pPr marL="285750" indent="-285750" algn="just">
              <a:spcAft>
                <a:spcPts val="0"/>
              </a:spcAft>
              <a:buFontTx/>
              <a:buChar char="-"/>
            </a:pPr>
            <a:r>
              <a:rPr lang="ru-RU" sz="1400" dirty="0" smtClean="0">
                <a:latin typeface="Verdana" panose="020B0604030504040204" pitchFamily="34" charset="0"/>
                <a:ea typeface="Verdana" panose="020B0604030504040204" pitchFamily="34" charset="0"/>
                <a:cs typeface="Verdana" panose="020B0604030504040204" pitchFamily="34" charset="0"/>
              </a:rPr>
              <a:t>адрес </a:t>
            </a:r>
            <a:r>
              <a:rPr lang="ru-RU" sz="1400" dirty="0">
                <a:latin typeface="Verdana" panose="020B0604030504040204" pitchFamily="34" charset="0"/>
                <a:ea typeface="Verdana" panose="020B0604030504040204" pitchFamily="34" charset="0"/>
                <a:cs typeface="Verdana" panose="020B0604030504040204" pitchFamily="34" charset="0"/>
              </a:rPr>
              <a:t>сайта уполномоченного органа в сети "Интернет", на котором может быть осуществлена проверка факта записи этого расчета и подлинности фискального признака</a:t>
            </a:r>
            <a:r>
              <a:rPr lang="ru-RU" sz="1400" dirty="0" smtClean="0">
                <a:latin typeface="Verdana" panose="020B0604030504040204" pitchFamily="34" charset="0"/>
                <a:ea typeface="Verdana" panose="020B0604030504040204" pitchFamily="34" charset="0"/>
                <a:cs typeface="Verdana" panose="020B0604030504040204" pitchFamily="34" charset="0"/>
              </a:rPr>
              <a:t>;</a:t>
            </a:r>
          </a:p>
          <a:p>
            <a:pPr marL="285750" indent="-285750" algn="just">
              <a:spcAft>
                <a:spcPts val="0"/>
              </a:spcAft>
              <a:buFontTx/>
              <a:buChar char="-"/>
            </a:pPr>
            <a:endParaRPr lang="ru-RU" sz="1400" dirty="0">
              <a:latin typeface="Verdana" panose="020B0604030504040204" pitchFamily="34" charset="0"/>
              <a:ea typeface="Verdana" panose="020B0604030504040204" pitchFamily="34" charset="0"/>
              <a:cs typeface="Verdana" panose="020B0604030504040204" pitchFamily="34" charset="0"/>
            </a:endParaRPr>
          </a:p>
          <a:p>
            <a:pPr marL="285750" indent="-285750" algn="just">
              <a:spcAft>
                <a:spcPts val="0"/>
              </a:spcAft>
              <a:buFontTx/>
              <a:buChar char="-"/>
            </a:pPr>
            <a:r>
              <a:rPr lang="ru-RU" sz="1400" dirty="0" smtClean="0">
                <a:latin typeface="Verdana" panose="020B0604030504040204" pitchFamily="34" charset="0"/>
                <a:ea typeface="Verdana" panose="020B0604030504040204" pitchFamily="34" charset="0"/>
                <a:cs typeface="Verdana" panose="020B0604030504040204" pitchFamily="34" charset="0"/>
              </a:rPr>
              <a:t>абонентский </a:t>
            </a:r>
            <a:r>
              <a:rPr lang="ru-RU" sz="1400" dirty="0">
                <a:latin typeface="Verdana" panose="020B0604030504040204" pitchFamily="34" charset="0"/>
                <a:ea typeface="Verdana" panose="020B0604030504040204" pitchFamily="34" charset="0"/>
                <a:cs typeface="Verdana" panose="020B0604030504040204" pitchFamily="34" charset="0"/>
              </a:rPr>
              <a:t>номер либо адрес электронной почты покупателя (клиента) в случае передачи ему кассового чека или бланка строгой отчетности в электронной форме или идентифицирующих такие кассовый чек или бланк строгой отчетности признаков и информации об адресе информационного ресурса в сети "Интернет", на котором такой документ может быть получен</a:t>
            </a:r>
            <a:r>
              <a:rPr lang="ru-RU" sz="1400" dirty="0" smtClean="0">
                <a:latin typeface="Verdana" panose="020B0604030504040204" pitchFamily="34" charset="0"/>
                <a:ea typeface="Verdana" panose="020B0604030504040204" pitchFamily="34" charset="0"/>
                <a:cs typeface="Verdana" panose="020B0604030504040204" pitchFamily="34" charset="0"/>
              </a:rPr>
              <a:t>; фискальных </a:t>
            </a:r>
            <a:r>
              <a:rPr lang="ru-RU" sz="1400" dirty="0">
                <a:latin typeface="Verdana" panose="020B0604030504040204" pitchFamily="34" charset="0"/>
                <a:ea typeface="Verdana" panose="020B0604030504040204" pitchFamily="34" charset="0"/>
                <a:cs typeface="Verdana" panose="020B0604030504040204" pitchFamily="34" charset="0"/>
              </a:rPr>
              <a:t>данных).</a:t>
            </a:r>
            <a:endParaRPr lang="ru-RU" sz="1400"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370051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d_rn.jpg"/>
          <p:cNvPicPr>
            <a:picLocks noChangeAspect="1"/>
          </p:cNvPicPr>
          <p:nvPr/>
        </p:nvPicPr>
        <p:blipFill>
          <a:blip r:embed="rId2" cstate="screen"/>
          <a:srcRect/>
          <a:stretch>
            <a:fillRect/>
          </a:stretch>
        </p:blipFill>
        <p:spPr>
          <a:xfrm>
            <a:off x="251520" y="383059"/>
            <a:ext cx="1535645" cy="1101725"/>
          </a:xfrm>
          <a:prstGeom prst="rect">
            <a:avLst/>
          </a:prstGeom>
        </p:spPr>
      </p:pic>
      <p:cxnSp>
        <p:nvCxnSpPr>
          <p:cNvPr id="5" name="Прямая соединительная линия 4"/>
          <p:cNvCxnSpPr/>
          <p:nvPr/>
        </p:nvCxnSpPr>
        <p:spPr>
          <a:xfrm>
            <a:off x="1763688" y="620688"/>
            <a:ext cx="7380312" cy="0"/>
          </a:xfrm>
          <a:prstGeom prst="line">
            <a:avLst/>
          </a:prstGeom>
          <a:ln w="19050"/>
        </p:spPr>
        <p:style>
          <a:lnRef idx="3">
            <a:schemeClr val="accent2"/>
          </a:lnRef>
          <a:fillRef idx="0">
            <a:schemeClr val="accent2"/>
          </a:fillRef>
          <a:effectRef idx="2">
            <a:schemeClr val="accent2"/>
          </a:effectRef>
          <a:fontRef idx="minor">
            <a:schemeClr val="tx1"/>
          </a:fontRef>
        </p:style>
      </p:cxnSp>
      <p:pic>
        <p:nvPicPr>
          <p:cNvPr id="7" name="Рисунок 6" descr="надпись.png"/>
          <p:cNvPicPr>
            <a:picLocks noChangeAspect="1"/>
          </p:cNvPicPr>
          <p:nvPr/>
        </p:nvPicPr>
        <p:blipFill>
          <a:blip r:embed="rId3" cstate="screen"/>
          <a:stretch>
            <a:fillRect/>
          </a:stretch>
        </p:blipFill>
        <p:spPr>
          <a:xfrm>
            <a:off x="2987824" y="260648"/>
            <a:ext cx="6333221" cy="323061"/>
          </a:xfrm>
          <a:prstGeom prst="rect">
            <a:avLst/>
          </a:prstGeom>
        </p:spPr>
      </p:pic>
      <p:sp>
        <p:nvSpPr>
          <p:cNvPr id="6" name="Прямоугольник 5"/>
          <p:cNvSpPr/>
          <p:nvPr/>
        </p:nvSpPr>
        <p:spPr>
          <a:xfrm>
            <a:off x="1619672" y="636672"/>
            <a:ext cx="6192688" cy="369332"/>
          </a:xfrm>
          <a:prstGeom prst="rect">
            <a:avLst/>
          </a:prstGeom>
        </p:spPr>
        <p:txBody>
          <a:bodyPr wrap="square">
            <a:spAutoFit/>
          </a:bodyPr>
          <a:lstStyle/>
          <a:p>
            <a:pPr algn="ctr"/>
            <a:r>
              <a:rPr lang="ru-RU" b="1" dirty="0" smtClean="0">
                <a:latin typeface="Verdana" panose="020B0604030504040204" pitchFamily="34" charset="0"/>
                <a:ea typeface="Verdana" panose="020B0604030504040204" pitchFamily="34" charset="0"/>
                <a:cs typeface="Verdana" panose="020B0604030504040204" pitchFamily="34" charset="0"/>
              </a:rPr>
              <a:t>Реквизиты чека, бланка строгой отчетности</a:t>
            </a:r>
            <a:endParaRPr lang="ru-RU" b="1" dirty="0">
              <a:latin typeface="Verdana" panose="020B0604030504040204" pitchFamily="34" charset="0"/>
              <a:ea typeface="Verdana" panose="020B0604030504040204" pitchFamily="34" charset="0"/>
              <a:cs typeface="Verdana" panose="020B0604030504040204" pitchFamily="34" charset="0"/>
            </a:endParaRPr>
          </a:p>
        </p:txBody>
      </p:sp>
      <p:sp>
        <p:nvSpPr>
          <p:cNvPr id="2" name="Прямоугольник 1"/>
          <p:cNvSpPr/>
          <p:nvPr/>
        </p:nvSpPr>
        <p:spPr>
          <a:xfrm>
            <a:off x="395536" y="1772816"/>
            <a:ext cx="8424936" cy="2462213"/>
          </a:xfrm>
          <a:prstGeom prst="rect">
            <a:avLst/>
          </a:prstGeom>
        </p:spPr>
        <p:txBody>
          <a:bodyPr wrap="square">
            <a:spAutoFit/>
          </a:bodyPr>
          <a:lstStyle/>
          <a:p>
            <a:pPr marL="285750" indent="-285750" algn="just">
              <a:spcAft>
                <a:spcPts val="0"/>
              </a:spcAft>
              <a:buFontTx/>
              <a:buChar char="-"/>
            </a:pPr>
            <a:r>
              <a:rPr lang="ru-RU" sz="1400" dirty="0" smtClean="0">
                <a:latin typeface="Verdana" panose="020B0604030504040204" pitchFamily="34" charset="0"/>
                <a:ea typeface="Verdana" panose="020B0604030504040204" pitchFamily="34" charset="0"/>
                <a:cs typeface="Verdana" panose="020B0604030504040204" pitchFamily="34" charset="0"/>
              </a:rPr>
              <a:t>адрес </a:t>
            </a:r>
            <a:r>
              <a:rPr lang="ru-RU" sz="1400" dirty="0">
                <a:latin typeface="Verdana" panose="020B0604030504040204" pitchFamily="34" charset="0"/>
                <a:ea typeface="Verdana" panose="020B0604030504040204" pitchFamily="34" charset="0"/>
                <a:cs typeface="Verdana" panose="020B0604030504040204" pitchFamily="34" charset="0"/>
              </a:rPr>
              <a:t>электронной почты отправителя кассового чека или бланка строгой отчетности в электронной форме в случае передачи покупателю (клиенту) кассового чека или бланка строгой отчетности в электронной форме</a:t>
            </a:r>
            <a:r>
              <a:rPr lang="ru-RU" sz="1400" dirty="0" smtClean="0">
                <a:latin typeface="Verdana" panose="020B0604030504040204" pitchFamily="34" charset="0"/>
                <a:ea typeface="Verdana" panose="020B0604030504040204" pitchFamily="34" charset="0"/>
                <a:cs typeface="Verdana" panose="020B0604030504040204" pitchFamily="34" charset="0"/>
              </a:rPr>
              <a:t>;</a:t>
            </a:r>
          </a:p>
          <a:p>
            <a:pPr marL="285750" indent="-285750" algn="just">
              <a:spcAft>
                <a:spcPts val="0"/>
              </a:spcAft>
              <a:buFontTx/>
              <a:buChar char="-"/>
            </a:pPr>
            <a:endParaRPr lang="ru-RU" sz="1400" dirty="0">
              <a:latin typeface="Verdana" panose="020B0604030504040204" pitchFamily="34" charset="0"/>
              <a:ea typeface="Verdana" panose="020B0604030504040204" pitchFamily="34" charset="0"/>
              <a:cs typeface="Verdana" panose="020B0604030504040204" pitchFamily="34" charset="0"/>
            </a:endParaRPr>
          </a:p>
          <a:p>
            <a:pPr marL="285750" indent="-285750" algn="just">
              <a:spcAft>
                <a:spcPts val="0"/>
              </a:spcAft>
              <a:buFontTx/>
              <a:buChar char="-"/>
            </a:pPr>
            <a:r>
              <a:rPr lang="ru-RU" sz="1400" dirty="0" smtClean="0">
                <a:latin typeface="Verdana" panose="020B0604030504040204" pitchFamily="34" charset="0"/>
                <a:ea typeface="Verdana" panose="020B0604030504040204" pitchFamily="34" charset="0"/>
                <a:cs typeface="Verdana" panose="020B0604030504040204" pitchFamily="34" charset="0"/>
              </a:rPr>
              <a:t>порядковый </a:t>
            </a:r>
            <a:r>
              <a:rPr lang="ru-RU" sz="1400" dirty="0">
                <a:latin typeface="Verdana" panose="020B0604030504040204" pitchFamily="34" charset="0"/>
                <a:ea typeface="Verdana" panose="020B0604030504040204" pitchFamily="34" charset="0"/>
                <a:cs typeface="Verdana" panose="020B0604030504040204" pitchFamily="34" charset="0"/>
              </a:rPr>
              <a:t>номер фискального документа</a:t>
            </a:r>
            <a:r>
              <a:rPr lang="ru-RU" sz="1400" dirty="0" smtClean="0">
                <a:latin typeface="Verdana" panose="020B0604030504040204" pitchFamily="34" charset="0"/>
                <a:ea typeface="Verdana" panose="020B0604030504040204" pitchFamily="34" charset="0"/>
                <a:cs typeface="Verdana" panose="020B0604030504040204" pitchFamily="34" charset="0"/>
              </a:rPr>
              <a:t>;</a:t>
            </a:r>
          </a:p>
          <a:p>
            <a:pPr marL="285750" indent="-285750" algn="just">
              <a:spcAft>
                <a:spcPts val="0"/>
              </a:spcAft>
              <a:buFontTx/>
              <a:buChar char="-"/>
            </a:pPr>
            <a:endParaRPr lang="ru-RU" sz="1400" dirty="0">
              <a:latin typeface="Verdana" panose="020B0604030504040204" pitchFamily="34" charset="0"/>
              <a:ea typeface="Verdana" panose="020B0604030504040204" pitchFamily="34" charset="0"/>
              <a:cs typeface="Verdana" panose="020B0604030504040204" pitchFamily="34" charset="0"/>
            </a:endParaRPr>
          </a:p>
          <a:p>
            <a:pPr marL="285750" indent="-285750" algn="just">
              <a:spcAft>
                <a:spcPts val="0"/>
              </a:spcAft>
              <a:buFontTx/>
              <a:buChar char="-"/>
            </a:pPr>
            <a:r>
              <a:rPr lang="ru-RU" sz="1400" dirty="0" smtClean="0">
                <a:latin typeface="Verdana" panose="020B0604030504040204" pitchFamily="34" charset="0"/>
                <a:ea typeface="Verdana" panose="020B0604030504040204" pitchFamily="34" charset="0"/>
                <a:cs typeface="Verdana" panose="020B0604030504040204" pitchFamily="34" charset="0"/>
              </a:rPr>
              <a:t>номер </a:t>
            </a:r>
            <a:r>
              <a:rPr lang="ru-RU" sz="1400" dirty="0">
                <a:latin typeface="Verdana" panose="020B0604030504040204" pitchFamily="34" charset="0"/>
                <a:ea typeface="Verdana" panose="020B0604030504040204" pitchFamily="34" charset="0"/>
                <a:cs typeface="Verdana" panose="020B0604030504040204" pitchFamily="34" charset="0"/>
              </a:rPr>
              <a:t>смены</a:t>
            </a:r>
            <a:r>
              <a:rPr lang="ru-RU" sz="1400" dirty="0" smtClean="0">
                <a:latin typeface="Verdana" panose="020B0604030504040204" pitchFamily="34" charset="0"/>
                <a:ea typeface="Verdana" panose="020B0604030504040204" pitchFamily="34" charset="0"/>
                <a:cs typeface="Verdana" panose="020B0604030504040204" pitchFamily="34" charset="0"/>
              </a:rPr>
              <a:t>;</a:t>
            </a:r>
          </a:p>
          <a:p>
            <a:pPr marL="285750" indent="-285750" algn="just">
              <a:spcAft>
                <a:spcPts val="0"/>
              </a:spcAft>
              <a:buFontTx/>
              <a:buChar char="-"/>
            </a:pPr>
            <a:endParaRPr lang="ru-RU" sz="1400" dirty="0">
              <a:latin typeface="Verdana" panose="020B0604030504040204" pitchFamily="34" charset="0"/>
              <a:ea typeface="Verdana" panose="020B0604030504040204" pitchFamily="34" charset="0"/>
              <a:cs typeface="Verdana" panose="020B0604030504040204" pitchFamily="34" charset="0"/>
            </a:endParaRPr>
          </a:p>
          <a:p>
            <a:pPr algn="just">
              <a:spcAft>
                <a:spcPts val="0"/>
              </a:spcAft>
            </a:pPr>
            <a:r>
              <a:rPr lang="ru-RU" sz="1400" dirty="0" smtClean="0">
                <a:latin typeface="Verdana" panose="020B0604030504040204" pitchFamily="34" charset="0"/>
                <a:ea typeface="Verdana" panose="020B0604030504040204" pitchFamily="34" charset="0"/>
                <a:cs typeface="Verdana" panose="020B0604030504040204" pitchFamily="34" charset="0"/>
              </a:rPr>
              <a:t>- фискальный </a:t>
            </a:r>
            <a:r>
              <a:rPr lang="ru-RU" sz="1400" dirty="0">
                <a:latin typeface="Verdana" panose="020B0604030504040204" pitchFamily="34" charset="0"/>
                <a:ea typeface="Verdana" panose="020B0604030504040204" pitchFamily="34" charset="0"/>
                <a:cs typeface="Verdana" panose="020B0604030504040204" pitchFamily="34" charset="0"/>
              </a:rPr>
              <a:t>признак сообщения (для кассового чека или бланка строгой отчетности, хранимых в фискальном накопителе или передаваемых оператору фискальных данных).</a:t>
            </a:r>
            <a:endParaRPr lang="ru-RU" sz="1400" dirty="0">
              <a:effectLst/>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d_rn.jpg"/>
          <p:cNvPicPr>
            <a:picLocks noChangeAspect="1"/>
          </p:cNvPicPr>
          <p:nvPr/>
        </p:nvPicPr>
        <p:blipFill>
          <a:blip r:embed="rId2" cstate="screen"/>
          <a:srcRect/>
          <a:stretch>
            <a:fillRect/>
          </a:stretch>
        </p:blipFill>
        <p:spPr>
          <a:xfrm>
            <a:off x="251520" y="383059"/>
            <a:ext cx="1535645" cy="1101725"/>
          </a:xfrm>
          <a:prstGeom prst="rect">
            <a:avLst/>
          </a:prstGeom>
        </p:spPr>
      </p:pic>
      <p:cxnSp>
        <p:nvCxnSpPr>
          <p:cNvPr id="5" name="Прямая соединительная линия 4"/>
          <p:cNvCxnSpPr/>
          <p:nvPr/>
        </p:nvCxnSpPr>
        <p:spPr>
          <a:xfrm>
            <a:off x="1763688" y="620688"/>
            <a:ext cx="7380312" cy="0"/>
          </a:xfrm>
          <a:prstGeom prst="line">
            <a:avLst/>
          </a:prstGeom>
          <a:ln w="19050"/>
        </p:spPr>
        <p:style>
          <a:lnRef idx="3">
            <a:schemeClr val="accent2"/>
          </a:lnRef>
          <a:fillRef idx="0">
            <a:schemeClr val="accent2"/>
          </a:fillRef>
          <a:effectRef idx="2">
            <a:schemeClr val="accent2"/>
          </a:effectRef>
          <a:fontRef idx="minor">
            <a:schemeClr val="tx1"/>
          </a:fontRef>
        </p:style>
      </p:cxnSp>
      <p:pic>
        <p:nvPicPr>
          <p:cNvPr id="7" name="Рисунок 6" descr="надпись.png"/>
          <p:cNvPicPr>
            <a:picLocks noChangeAspect="1"/>
          </p:cNvPicPr>
          <p:nvPr/>
        </p:nvPicPr>
        <p:blipFill>
          <a:blip r:embed="rId3" cstate="screen"/>
          <a:stretch>
            <a:fillRect/>
          </a:stretch>
        </p:blipFill>
        <p:spPr>
          <a:xfrm>
            <a:off x="2987824" y="260648"/>
            <a:ext cx="6333221" cy="323061"/>
          </a:xfrm>
          <a:prstGeom prst="rect">
            <a:avLst/>
          </a:prstGeom>
        </p:spPr>
      </p:pic>
      <p:sp>
        <p:nvSpPr>
          <p:cNvPr id="6" name="Прямоугольник 5"/>
          <p:cNvSpPr/>
          <p:nvPr/>
        </p:nvSpPr>
        <p:spPr>
          <a:xfrm>
            <a:off x="1619672" y="636672"/>
            <a:ext cx="6192688" cy="369332"/>
          </a:xfrm>
          <a:prstGeom prst="rect">
            <a:avLst/>
          </a:prstGeom>
        </p:spPr>
        <p:txBody>
          <a:bodyPr wrap="square">
            <a:spAutoFit/>
          </a:bodyPr>
          <a:lstStyle/>
          <a:p>
            <a:r>
              <a:rPr lang="ru-RU" b="1" dirty="0" smtClean="0">
                <a:latin typeface="Verdana" panose="020B0604030504040204" pitchFamily="34" charset="0"/>
                <a:ea typeface="Verdana" panose="020B0604030504040204" pitchFamily="34" charset="0"/>
                <a:cs typeface="Verdana" panose="020B0604030504040204" pitchFamily="34" charset="0"/>
              </a:rPr>
              <a:t>Обязанности налогоплательщиков</a:t>
            </a:r>
            <a:endParaRPr lang="ru-RU" b="1" dirty="0">
              <a:latin typeface="Verdana" panose="020B0604030504040204" pitchFamily="34" charset="0"/>
              <a:ea typeface="Verdana" panose="020B0604030504040204" pitchFamily="34" charset="0"/>
              <a:cs typeface="Verdana" panose="020B0604030504040204" pitchFamily="34" charset="0"/>
            </a:endParaRPr>
          </a:p>
        </p:txBody>
      </p:sp>
      <p:sp>
        <p:nvSpPr>
          <p:cNvPr id="2" name="Прямоугольник 1"/>
          <p:cNvSpPr/>
          <p:nvPr/>
        </p:nvSpPr>
        <p:spPr>
          <a:xfrm>
            <a:off x="154360" y="1810874"/>
            <a:ext cx="2088232" cy="914400"/>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Применять ККТ при осуществлении расчетов</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Прямоугольник 2"/>
          <p:cNvSpPr/>
          <p:nvPr/>
        </p:nvSpPr>
        <p:spPr>
          <a:xfrm>
            <a:off x="2530624" y="1810874"/>
            <a:ext cx="1969368" cy="914400"/>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Соблюдать режим доступа к ККТ</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Прямоугольник 7"/>
          <p:cNvSpPr/>
          <p:nvPr/>
        </p:nvSpPr>
        <p:spPr>
          <a:xfrm>
            <a:off x="4788024" y="1783713"/>
            <a:ext cx="1800200" cy="971042"/>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Предоставлять налоговым органам информацию и (или) документы</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9" name="Прямоугольник 8"/>
          <p:cNvSpPr/>
          <p:nvPr/>
        </p:nvSpPr>
        <p:spPr>
          <a:xfrm>
            <a:off x="6876256" y="1783714"/>
            <a:ext cx="2088231" cy="914400"/>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Иметь договор с ОФД</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Скругленный прямоугольник 9"/>
          <p:cNvSpPr/>
          <p:nvPr/>
        </p:nvSpPr>
        <p:spPr>
          <a:xfrm>
            <a:off x="396222" y="5478015"/>
            <a:ext cx="1846370" cy="914400"/>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050" dirty="0" smtClean="0">
                <a:solidFill>
                  <a:schemeClr val="tx1"/>
                </a:solidFill>
                <a:latin typeface="Verdana" panose="020B0604030504040204" pitchFamily="34" charset="0"/>
                <a:ea typeface="Verdana" panose="020B0604030504040204" pitchFamily="34" charset="0"/>
                <a:cs typeface="Verdana" panose="020B0604030504040204" pitchFamily="34" charset="0"/>
              </a:rPr>
              <a:t>Выдавать (направлять) покупателям в момент оплаты чеки и БСО</a:t>
            </a:r>
            <a:endParaRPr lang="ru-RU" sz="105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Скругленный прямоугольник 10"/>
          <p:cNvSpPr/>
          <p:nvPr/>
        </p:nvSpPr>
        <p:spPr>
          <a:xfrm>
            <a:off x="2699792" y="4411837"/>
            <a:ext cx="1800200" cy="914400"/>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50" dirty="0" smtClean="0">
                <a:solidFill>
                  <a:schemeClr val="tx1"/>
                </a:solidFill>
                <a:latin typeface="Verdana" panose="020B0604030504040204" pitchFamily="34" charset="0"/>
                <a:ea typeface="Verdana" panose="020B0604030504040204" pitchFamily="34" charset="0"/>
                <a:cs typeface="Verdana" panose="020B0604030504040204" pitchFamily="34" charset="0"/>
              </a:rPr>
              <a:t>Исключающим доступ для третьих лиц</a:t>
            </a:r>
            <a:endParaRPr lang="ru-RU" sz="105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Скругленный прямоугольник 11"/>
          <p:cNvSpPr/>
          <p:nvPr/>
        </p:nvSpPr>
        <p:spPr>
          <a:xfrm>
            <a:off x="7066375" y="2829652"/>
            <a:ext cx="1898112" cy="1895491"/>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В случае аннулирования разрешения у ОФД передать накопленную на ФН информацию в налоговый орган в течение 20 календарных дней</a:t>
            </a:r>
            <a:endParaRPr lang="ru-RU"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Скругленный прямоугольник 12"/>
          <p:cNvSpPr/>
          <p:nvPr/>
        </p:nvSpPr>
        <p:spPr>
          <a:xfrm>
            <a:off x="396222" y="2829653"/>
            <a:ext cx="1848829" cy="1436176"/>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50" dirty="0" smtClean="0">
                <a:solidFill>
                  <a:schemeClr val="tx1"/>
                </a:solidFill>
                <a:latin typeface="Verdana" panose="020B0604030504040204" pitchFamily="34" charset="0"/>
                <a:ea typeface="Verdana" panose="020B0604030504040204" pitchFamily="34" charset="0"/>
                <a:cs typeface="Verdana" panose="020B0604030504040204" pitchFamily="34" charset="0"/>
              </a:rPr>
              <a:t>С фискальным накопителем внутри корпуса</a:t>
            </a:r>
          </a:p>
          <a:p>
            <a:pPr marL="171450" indent="-171450" algn="just">
              <a:buFontTx/>
              <a:buChar char="-"/>
            </a:pPr>
            <a:r>
              <a:rPr lang="ru-RU" sz="9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обеспечивать сохранность ФН в течение 5 лет</a:t>
            </a:r>
          </a:p>
          <a:p>
            <a:pPr marL="171450" indent="-171450" algn="just">
              <a:buFontTx/>
              <a:buChar char="-"/>
            </a:pPr>
            <a:r>
              <a:rPr lang="ru-RU" sz="9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осуществлять замену ФН и расходных материалов</a:t>
            </a:r>
            <a:endParaRPr lang="ru-RU"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Скругленный прямоугольник 13"/>
          <p:cNvSpPr/>
          <p:nvPr/>
        </p:nvSpPr>
        <p:spPr>
          <a:xfrm>
            <a:off x="396222" y="4411837"/>
            <a:ext cx="1847099" cy="914400"/>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Зарегистр</a:t>
            </a:r>
            <a:r>
              <a:rPr lang="ru-RU" sz="1050" dirty="0" smtClean="0">
                <a:solidFill>
                  <a:schemeClr val="tx1"/>
                </a:solidFill>
                <a:latin typeface="Verdana" panose="020B0604030504040204" pitchFamily="34" charset="0"/>
                <a:ea typeface="Verdana" panose="020B0604030504040204" pitchFamily="34" charset="0"/>
                <a:cs typeface="Verdana" panose="020B0604030504040204" pitchFamily="34" charset="0"/>
              </a:rPr>
              <a:t>ированную в ФНС</a:t>
            </a:r>
          </a:p>
          <a:p>
            <a:r>
              <a:rPr lang="ru-RU" sz="9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регистрировать, перерегистрировать и снимать с учета</a:t>
            </a:r>
            <a:endParaRPr lang="ru-RU" sz="9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Скругленный прямоугольник 14"/>
          <p:cNvSpPr/>
          <p:nvPr/>
        </p:nvSpPr>
        <p:spPr>
          <a:xfrm>
            <a:off x="2699792" y="2829653"/>
            <a:ext cx="1800200" cy="1436176"/>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50" dirty="0" smtClean="0">
                <a:solidFill>
                  <a:schemeClr val="tx1"/>
                </a:solidFill>
                <a:latin typeface="Verdana" panose="020B0604030504040204" pitchFamily="34" charset="0"/>
                <a:ea typeface="Verdana" panose="020B0604030504040204" pitchFamily="34" charset="0"/>
                <a:cs typeface="Verdana" panose="020B0604030504040204" pitchFamily="34" charset="0"/>
              </a:rPr>
              <a:t>Беспрепятственного для налоговых органов</a:t>
            </a:r>
            <a:endParaRPr lang="ru-RU" sz="105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Скругленный прямоугольник 15"/>
          <p:cNvSpPr/>
          <p:nvPr/>
        </p:nvSpPr>
        <p:spPr>
          <a:xfrm>
            <a:off x="4954733" y="2829653"/>
            <a:ext cx="1656901" cy="1582184"/>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В электронной форме через кабинет ККТ в случаях, порядке и сроки, установленные ФНС России</a:t>
            </a:r>
            <a:endParaRPr lang="ru-RU"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23" name="Прямая соединительная линия 22"/>
          <p:cNvCxnSpPr/>
          <p:nvPr/>
        </p:nvCxnSpPr>
        <p:spPr>
          <a:xfrm>
            <a:off x="251520" y="2725274"/>
            <a:ext cx="0" cy="32240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a:stCxn id="13" idx="1"/>
          </p:cNvCxnSpPr>
          <p:nvPr/>
        </p:nvCxnSpPr>
        <p:spPr>
          <a:xfrm flipH="1" flipV="1">
            <a:off x="251520" y="3530144"/>
            <a:ext cx="144702" cy="175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a:stCxn id="14" idx="1"/>
          </p:cNvCxnSpPr>
          <p:nvPr/>
        </p:nvCxnSpPr>
        <p:spPr>
          <a:xfrm flipH="1" flipV="1">
            <a:off x="251520" y="4797152"/>
            <a:ext cx="144702" cy="718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a:stCxn id="10" idx="1"/>
          </p:cNvCxnSpPr>
          <p:nvPr/>
        </p:nvCxnSpPr>
        <p:spPr>
          <a:xfrm flipH="1">
            <a:off x="251520" y="5935215"/>
            <a:ext cx="144702" cy="1406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a:off x="2530624" y="2725274"/>
            <a:ext cx="0" cy="2143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a:stCxn id="15" idx="1"/>
          </p:cNvCxnSpPr>
          <p:nvPr/>
        </p:nvCxnSpPr>
        <p:spPr>
          <a:xfrm flipH="1" flipV="1">
            <a:off x="2530624" y="3530144"/>
            <a:ext cx="169168" cy="17597"/>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a:stCxn id="11" idx="1"/>
          </p:cNvCxnSpPr>
          <p:nvPr/>
        </p:nvCxnSpPr>
        <p:spPr>
          <a:xfrm flipH="1">
            <a:off x="2530624" y="4869037"/>
            <a:ext cx="1691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Прямая соединительная линия 41"/>
          <p:cNvCxnSpPr/>
          <p:nvPr/>
        </p:nvCxnSpPr>
        <p:spPr>
          <a:xfrm>
            <a:off x="4788024" y="2754755"/>
            <a:ext cx="0" cy="8902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a:endCxn id="16" idx="1"/>
          </p:cNvCxnSpPr>
          <p:nvPr/>
        </p:nvCxnSpPr>
        <p:spPr>
          <a:xfrm flipV="1">
            <a:off x="4788024" y="3620745"/>
            <a:ext cx="166709" cy="2427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Прямая соединительная линия 45"/>
          <p:cNvCxnSpPr/>
          <p:nvPr/>
        </p:nvCxnSpPr>
        <p:spPr>
          <a:xfrm>
            <a:off x="6876256" y="2698114"/>
            <a:ext cx="0" cy="10189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a:endCxn id="12" idx="1"/>
          </p:cNvCxnSpPr>
          <p:nvPr/>
        </p:nvCxnSpPr>
        <p:spPr>
          <a:xfrm>
            <a:off x="6876256" y="3717032"/>
            <a:ext cx="190119" cy="6036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p:nvPr/>
        </p:nvCxnSpPr>
        <p:spPr>
          <a:xfrm>
            <a:off x="2551010" y="2725274"/>
            <a:ext cx="0" cy="21437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flipH="1" flipV="1">
            <a:off x="2551010" y="3530144"/>
            <a:ext cx="169168" cy="1759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p:nvPr/>
        </p:nvCxnSpPr>
        <p:spPr>
          <a:xfrm flipH="1">
            <a:off x="2551010" y="4869037"/>
            <a:ext cx="16916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Прямая соединительная линия 51"/>
          <p:cNvCxnSpPr/>
          <p:nvPr/>
        </p:nvCxnSpPr>
        <p:spPr>
          <a:xfrm flipV="1">
            <a:off x="4808410" y="3620745"/>
            <a:ext cx="166709" cy="2427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99346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d_rn.jpg"/>
          <p:cNvPicPr>
            <a:picLocks noChangeAspect="1"/>
          </p:cNvPicPr>
          <p:nvPr/>
        </p:nvPicPr>
        <p:blipFill>
          <a:blip r:embed="rId2" cstate="screen"/>
          <a:srcRect/>
          <a:stretch>
            <a:fillRect/>
          </a:stretch>
        </p:blipFill>
        <p:spPr>
          <a:xfrm>
            <a:off x="251520" y="383059"/>
            <a:ext cx="1535645" cy="1101725"/>
          </a:xfrm>
          <a:prstGeom prst="rect">
            <a:avLst/>
          </a:prstGeom>
        </p:spPr>
      </p:pic>
      <p:cxnSp>
        <p:nvCxnSpPr>
          <p:cNvPr id="5" name="Прямая соединительная линия 4"/>
          <p:cNvCxnSpPr/>
          <p:nvPr/>
        </p:nvCxnSpPr>
        <p:spPr>
          <a:xfrm>
            <a:off x="1763688" y="620688"/>
            <a:ext cx="7380312" cy="0"/>
          </a:xfrm>
          <a:prstGeom prst="line">
            <a:avLst/>
          </a:prstGeom>
          <a:ln w="19050"/>
        </p:spPr>
        <p:style>
          <a:lnRef idx="3">
            <a:schemeClr val="accent2"/>
          </a:lnRef>
          <a:fillRef idx="0">
            <a:schemeClr val="accent2"/>
          </a:fillRef>
          <a:effectRef idx="2">
            <a:schemeClr val="accent2"/>
          </a:effectRef>
          <a:fontRef idx="minor">
            <a:schemeClr val="tx1"/>
          </a:fontRef>
        </p:style>
      </p:cxnSp>
      <p:pic>
        <p:nvPicPr>
          <p:cNvPr id="7" name="Рисунок 6" descr="надпись.png"/>
          <p:cNvPicPr>
            <a:picLocks noChangeAspect="1"/>
          </p:cNvPicPr>
          <p:nvPr/>
        </p:nvPicPr>
        <p:blipFill>
          <a:blip r:embed="rId3" cstate="screen"/>
          <a:stretch>
            <a:fillRect/>
          </a:stretch>
        </p:blipFill>
        <p:spPr>
          <a:xfrm>
            <a:off x="2987824" y="260648"/>
            <a:ext cx="6333221" cy="323061"/>
          </a:xfrm>
          <a:prstGeom prst="rect">
            <a:avLst/>
          </a:prstGeom>
        </p:spPr>
      </p:pic>
      <p:sp>
        <p:nvSpPr>
          <p:cNvPr id="6" name="Прямоугольник 5"/>
          <p:cNvSpPr/>
          <p:nvPr/>
        </p:nvSpPr>
        <p:spPr>
          <a:xfrm>
            <a:off x="1756494" y="646424"/>
            <a:ext cx="2448272" cy="369332"/>
          </a:xfrm>
          <a:prstGeom prst="rect">
            <a:avLst/>
          </a:prstGeom>
        </p:spPr>
        <p:txBody>
          <a:bodyPr wrap="square">
            <a:spAutoFit/>
          </a:bodyPr>
          <a:lstStyle/>
          <a:p>
            <a:r>
              <a:rPr lang="ru-RU" b="1" dirty="0" smtClean="0">
                <a:latin typeface="Verdana" panose="020B0604030504040204" pitchFamily="34" charset="0"/>
                <a:ea typeface="Verdana" panose="020B0604030504040204" pitchFamily="34" charset="0"/>
                <a:cs typeface="Verdana" panose="020B0604030504040204" pitchFamily="34" charset="0"/>
              </a:rPr>
              <a:t>Ответственность</a:t>
            </a:r>
            <a:endParaRPr lang="ru-RU" b="1" dirty="0">
              <a:latin typeface="Verdana" panose="020B0604030504040204" pitchFamily="34" charset="0"/>
              <a:ea typeface="Verdana" panose="020B0604030504040204" pitchFamily="34" charset="0"/>
              <a:cs typeface="Verdana" panose="020B0604030504040204" pitchFamily="34" charset="0"/>
            </a:endParaRPr>
          </a:p>
        </p:txBody>
      </p:sp>
      <p:sp>
        <p:nvSpPr>
          <p:cNvPr id="2" name="Прямоугольник 1"/>
          <p:cNvSpPr/>
          <p:nvPr/>
        </p:nvSpPr>
        <p:spPr>
          <a:xfrm>
            <a:off x="255478" y="1309776"/>
            <a:ext cx="8568952" cy="3970318"/>
          </a:xfrm>
          <a:prstGeom prst="rect">
            <a:avLst/>
          </a:prstGeom>
        </p:spPr>
        <p:txBody>
          <a:bodyPr wrap="square">
            <a:spAutoFit/>
          </a:bodyPr>
          <a:lstStyle/>
          <a:p>
            <a:pPr algn="just">
              <a:spcAft>
                <a:spcPts val="0"/>
              </a:spcAft>
            </a:pPr>
            <a:r>
              <a:rPr lang="ru-RU" sz="1200" dirty="0">
                <a:latin typeface="Verdana" panose="020B0604030504040204" pitchFamily="34" charset="0"/>
                <a:ea typeface="Verdana" panose="020B0604030504040204" pitchFamily="34" charset="0"/>
                <a:cs typeface="Verdana" panose="020B0604030504040204" pitchFamily="34" charset="0"/>
              </a:rPr>
              <a:t>Неприменение контрольно-кассовой техники в установленных законодательством Российской Федерации о применении контрольно-кассовой техники </a:t>
            </a:r>
            <a:r>
              <a:rPr lang="ru-RU" sz="1200" dirty="0" smtClean="0">
                <a:latin typeface="Verdana" panose="020B0604030504040204" pitchFamily="34" charset="0"/>
                <a:ea typeface="Verdana" panose="020B0604030504040204" pitchFamily="34" charset="0"/>
                <a:cs typeface="Verdana" panose="020B0604030504040204" pitchFamily="34" charset="0"/>
              </a:rPr>
              <a:t>случаях влечет </a:t>
            </a:r>
            <a:r>
              <a:rPr lang="ru-RU" sz="1200" dirty="0">
                <a:latin typeface="Verdana" panose="020B0604030504040204" pitchFamily="34" charset="0"/>
                <a:ea typeface="Verdana" panose="020B0604030504040204" pitchFamily="34" charset="0"/>
                <a:cs typeface="Verdana" panose="020B0604030504040204" pitchFamily="34" charset="0"/>
              </a:rPr>
              <a:t>наложение административного штрафа на должностных лиц в размере от одной четвертой до одной второй размера суммы расчета, осуществленного без применения контрольно-кассовой техники, но не менее десяти тысяч рублей; на юридических лиц - </a:t>
            </a:r>
            <a:r>
              <a:rPr lang="ru-RU" sz="1200" u="sng" dirty="0">
                <a:latin typeface="Verdana" panose="020B0604030504040204" pitchFamily="34" charset="0"/>
                <a:ea typeface="Verdana" panose="020B0604030504040204" pitchFamily="34" charset="0"/>
                <a:cs typeface="Verdana" panose="020B0604030504040204" pitchFamily="34" charset="0"/>
              </a:rPr>
              <a:t>от трех четвертых до одного размера суммы расчета, осуществленного с использованием наличных денежных средств и (или) электронных средств платежа без применения контрольно-кассовой техники, но не менее </a:t>
            </a:r>
            <a:r>
              <a:rPr lang="ru-RU" sz="1200" u="sng" dirty="0" smtClean="0">
                <a:latin typeface="Verdana" panose="020B0604030504040204" pitchFamily="34" charset="0"/>
                <a:ea typeface="Verdana" panose="020B0604030504040204" pitchFamily="34" charset="0"/>
                <a:cs typeface="Verdana" panose="020B0604030504040204" pitchFamily="34" charset="0"/>
              </a:rPr>
              <a:t>30 000 </a:t>
            </a:r>
            <a:r>
              <a:rPr lang="ru-RU" sz="1200" u="sng" dirty="0">
                <a:latin typeface="Verdana" panose="020B0604030504040204" pitchFamily="34" charset="0"/>
                <a:ea typeface="Verdana" panose="020B0604030504040204" pitchFamily="34" charset="0"/>
                <a:cs typeface="Verdana" panose="020B0604030504040204" pitchFamily="34" charset="0"/>
              </a:rPr>
              <a:t>рублей</a:t>
            </a:r>
            <a:r>
              <a:rPr lang="ru-RU" sz="1200" u="sng" dirty="0" smtClean="0">
                <a:latin typeface="Verdana" panose="020B0604030504040204" pitchFamily="34" charset="0"/>
                <a:ea typeface="Verdana" panose="020B0604030504040204" pitchFamily="34" charset="0"/>
                <a:cs typeface="Verdana" panose="020B0604030504040204" pitchFamily="34" charset="0"/>
              </a:rPr>
              <a:t>.</a:t>
            </a:r>
            <a:r>
              <a:rPr lang="ru-RU" sz="1200" dirty="0" smtClean="0">
                <a:latin typeface="Verdana" panose="020B0604030504040204" pitchFamily="34" charset="0"/>
                <a:ea typeface="Verdana" panose="020B0604030504040204" pitchFamily="34" charset="0"/>
                <a:cs typeface="Verdana" panose="020B0604030504040204" pitchFamily="34" charset="0"/>
              </a:rPr>
              <a:t>;</a:t>
            </a:r>
          </a:p>
          <a:p>
            <a:pPr algn="just">
              <a:spcAft>
                <a:spcPts val="0"/>
              </a:spcAft>
            </a:pPr>
            <a:endParaRPr lang="ru-RU" sz="1200" dirty="0">
              <a:latin typeface="Verdana" panose="020B0604030504040204" pitchFamily="34" charset="0"/>
              <a:ea typeface="Verdana" panose="020B0604030504040204" pitchFamily="34" charset="0"/>
              <a:cs typeface="Verdana" panose="020B0604030504040204" pitchFamily="34" charset="0"/>
            </a:endParaRPr>
          </a:p>
          <a:p>
            <a:pPr algn="just">
              <a:spcAft>
                <a:spcPts val="0"/>
              </a:spcAft>
            </a:pPr>
            <a:r>
              <a:rPr lang="ru-RU" sz="1200" dirty="0" smtClean="0">
                <a:latin typeface="Verdana" panose="020B0604030504040204" pitchFamily="34" charset="0"/>
                <a:ea typeface="Verdana" panose="020B0604030504040204" pitchFamily="34" charset="0"/>
                <a:cs typeface="Verdana" panose="020B0604030504040204" pitchFamily="34" charset="0"/>
              </a:rPr>
              <a:t>Повторное </a:t>
            </a:r>
            <a:r>
              <a:rPr lang="ru-RU" sz="1200" dirty="0">
                <a:latin typeface="Verdana" panose="020B0604030504040204" pitchFamily="34" charset="0"/>
                <a:ea typeface="Verdana" panose="020B0604030504040204" pitchFamily="34" charset="0"/>
                <a:cs typeface="Verdana" panose="020B0604030504040204" pitchFamily="34" charset="0"/>
              </a:rPr>
              <a:t>совершение административного правонарушения, </a:t>
            </a:r>
            <a:r>
              <a:rPr lang="ru-RU" sz="1200" dirty="0" smtClean="0">
                <a:latin typeface="Verdana" panose="020B0604030504040204" pitchFamily="34" charset="0"/>
                <a:ea typeface="Verdana" panose="020B0604030504040204" pitchFamily="34" charset="0"/>
                <a:cs typeface="Verdana" panose="020B0604030504040204" pitchFamily="34" charset="0"/>
              </a:rPr>
              <a:t>в </a:t>
            </a:r>
            <a:r>
              <a:rPr lang="ru-RU" sz="1200" dirty="0">
                <a:latin typeface="Verdana" panose="020B0604030504040204" pitchFamily="34" charset="0"/>
                <a:ea typeface="Verdana" panose="020B0604030504040204" pitchFamily="34" charset="0"/>
                <a:cs typeface="Verdana" panose="020B0604030504040204" pitchFamily="34" charset="0"/>
              </a:rPr>
              <a:t>случае, если сумма расчетов, осуществленных без применения контрольно-кассовой техники, составила, в том числе </a:t>
            </a:r>
            <a:r>
              <a:rPr lang="ru-RU" sz="1200" u="sng" dirty="0">
                <a:latin typeface="Verdana" panose="020B0604030504040204" pitchFamily="34" charset="0"/>
                <a:ea typeface="Verdana" panose="020B0604030504040204" pitchFamily="34" charset="0"/>
                <a:cs typeface="Verdana" panose="020B0604030504040204" pitchFamily="34" charset="0"/>
              </a:rPr>
              <a:t>в совокупности, один миллион рублей и более</a:t>
            </a:r>
            <a:r>
              <a:rPr lang="ru-RU" sz="1200" dirty="0">
                <a:latin typeface="Verdana" panose="020B0604030504040204" pitchFamily="34" charset="0"/>
                <a:ea typeface="Verdana" panose="020B0604030504040204" pitchFamily="34" charset="0"/>
                <a:cs typeface="Verdana" panose="020B0604030504040204" pitchFamily="34" charset="0"/>
              </a:rPr>
              <a:t>, </a:t>
            </a:r>
            <a:r>
              <a:rPr lang="ru-RU" sz="1200" dirty="0" smtClean="0">
                <a:latin typeface="Verdana" panose="020B0604030504040204" pitchFamily="34" charset="0"/>
                <a:ea typeface="Verdana" panose="020B0604030504040204" pitchFamily="34" charset="0"/>
                <a:cs typeface="Verdana" panose="020B0604030504040204" pitchFamily="34" charset="0"/>
              </a:rPr>
              <a:t>влечет </a:t>
            </a:r>
            <a:r>
              <a:rPr lang="ru-RU" sz="1200" dirty="0">
                <a:latin typeface="Verdana" panose="020B0604030504040204" pitchFamily="34" charset="0"/>
                <a:ea typeface="Verdana" panose="020B0604030504040204" pitchFamily="34" charset="0"/>
                <a:cs typeface="Verdana" panose="020B0604030504040204" pitchFamily="34" charset="0"/>
              </a:rPr>
              <a:t>в отношении должностных лиц дисквалификацию </a:t>
            </a:r>
            <a:r>
              <a:rPr lang="ru-RU" sz="1200" u="sng" dirty="0">
                <a:latin typeface="Verdana" panose="020B0604030504040204" pitchFamily="34" charset="0"/>
                <a:ea typeface="Verdana" panose="020B0604030504040204" pitchFamily="34" charset="0"/>
                <a:cs typeface="Verdana" panose="020B0604030504040204" pitchFamily="34" charset="0"/>
              </a:rPr>
              <a:t>на срок от </a:t>
            </a:r>
            <a:r>
              <a:rPr lang="ru-RU" sz="1200" u="sng" dirty="0" smtClean="0">
                <a:latin typeface="Verdana" panose="020B0604030504040204" pitchFamily="34" charset="0"/>
                <a:ea typeface="Verdana" panose="020B0604030504040204" pitchFamily="34" charset="0"/>
                <a:cs typeface="Verdana" panose="020B0604030504040204" pitchFamily="34" charset="0"/>
              </a:rPr>
              <a:t>1 </a:t>
            </a:r>
            <a:r>
              <a:rPr lang="ru-RU" sz="1200" u="sng" dirty="0">
                <a:latin typeface="Verdana" panose="020B0604030504040204" pitchFamily="34" charset="0"/>
                <a:ea typeface="Verdana" panose="020B0604030504040204" pitchFamily="34" charset="0"/>
                <a:cs typeface="Verdana" panose="020B0604030504040204" pitchFamily="34" charset="0"/>
              </a:rPr>
              <a:t>года до </a:t>
            </a:r>
            <a:r>
              <a:rPr lang="ru-RU" sz="1200" u="sng" dirty="0" smtClean="0">
                <a:latin typeface="Verdana" panose="020B0604030504040204" pitchFamily="34" charset="0"/>
                <a:ea typeface="Verdana" panose="020B0604030504040204" pitchFamily="34" charset="0"/>
                <a:cs typeface="Verdana" panose="020B0604030504040204" pitchFamily="34" charset="0"/>
              </a:rPr>
              <a:t>2 </a:t>
            </a:r>
            <a:r>
              <a:rPr lang="ru-RU" sz="1200" u="sng" dirty="0">
                <a:latin typeface="Verdana" panose="020B0604030504040204" pitchFamily="34" charset="0"/>
                <a:ea typeface="Verdana" panose="020B0604030504040204" pitchFamily="34" charset="0"/>
                <a:cs typeface="Verdana" panose="020B0604030504040204" pitchFamily="34" charset="0"/>
              </a:rPr>
              <a:t>лет</a:t>
            </a:r>
            <a:r>
              <a:rPr lang="ru-RU" sz="1200" dirty="0">
                <a:latin typeface="Verdana" panose="020B0604030504040204" pitchFamily="34" charset="0"/>
                <a:ea typeface="Verdana" panose="020B0604030504040204" pitchFamily="34" charset="0"/>
                <a:cs typeface="Verdana" panose="020B0604030504040204" pitchFamily="34" charset="0"/>
              </a:rPr>
              <a:t>; в отношении индивидуальных предпринимателей и юридических лиц - административное приостановление деятельности </a:t>
            </a:r>
            <a:r>
              <a:rPr lang="ru-RU" sz="1200" u="sng" dirty="0">
                <a:latin typeface="Verdana" panose="020B0604030504040204" pitchFamily="34" charset="0"/>
                <a:ea typeface="Verdana" panose="020B0604030504040204" pitchFamily="34" charset="0"/>
                <a:cs typeface="Verdana" panose="020B0604030504040204" pitchFamily="34" charset="0"/>
              </a:rPr>
              <a:t>на срок до </a:t>
            </a:r>
            <a:r>
              <a:rPr lang="ru-RU" sz="1200" u="sng" dirty="0" smtClean="0">
                <a:latin typeface="Verdana" panose="020B0604030504040204" pitchFamily="34" charset="0"/>
                <a:ea typeface="Verdana" panose="020B0604030504040204" pitchFamily="34" charset="0"/>
                <a:cs typeface="Verdana" panose="020B0604030504040204" pitchFamily="34" charset="0"/>
              </a:rPr>
              <a:t>90 </a:t>
            </a:r>
            <a:r>
              <a:rPr lang="ru-RU" sz="1200" u="sng" dirty="0">
                <a:latin typeface="Verdana" panose="020B0604030504040204" pitchFamily="34" charset="0"/>
                <a:ea typeface="Verdana" panose="020B0604030504040204" pitchFamily="34" charset="0"/>
                <a:cs typeface="Verdana" panose="020B0604030504040204" pitchFamily="34" charset="0"/>
              </a:rPr>
              <a:t>суток</a:t>
            </a:r>
            <a:r>
              <a:rPr lang="ru-RU" sz="1200" dirty="0" smtClean="0">
                <a:latin typeface="Verdana" panose="020B0604030504040204" pitchFamily="34" charset="0"/>
                <a:ea typeface="Verdana" panose="020B0604030504040204" pitchFamily="34" charset="0"/>
                <a:cs typeface="Verdana" panose="020B0604030504040204" pitchFamily="34" charset="0"/>
              </a:rPr>
              <a:t>.</a:t>
            </a:r>
          </a:p>
          <a:p>
            <a:pPr algn="just">
              <a:spcAft>
                <a:spcPts val="0"/>
              </a:spcAft>
            </a:pPr>
            <a:endParaRPr lang="ru-RU" sz="1200" dirty="0">
              <a:latin typeface="Verdana" panose="020B0604030504040204" pitchFamily="34" charset="0"/>
              <a:ea typeface="Verdana" panose="020B0604030504040204" pitchFamily="34" charset="0"/>
              <a:cs typeface="Verdana" panose="020B0604030504040204" pitchFamily="34" charset="0"/>
            </a:endParaRPr>
          </a:p>
          <a:p>
            <a:pPr algn="just">
              <a:spcAft>
                <a:spcPts val="0"/>
              </a:spcAft>
            </a:pPr>
            <a:r>
              <a:rPr lang="ru-RU" sz="1200" dirty="0" smtClean="0">
                <a:latin typeface="Verdana" panose="020B0604030504040204" pitchFamily="34" charset="0"/>
                <a:ea typeface="Verdana" panose="020B0604030504040204" pitchFamily="34" charset="0"/>
                <a:cs typeface="Verdana" panose="020B0604030504040204" pitchFamily="34" charset="0"/>
              </a:rPr>
              <a:t>Применение </a:t>
            </a:r>
            <a:r>
              <a:rPr lang="ru-RU" sz="1200" dirty="0">
                <a:latin typeface="Verdana" panose="020B0604030504040204" pitchFamily="34" charset="0"/>
                <a:ea typeface="Verdana" panose="020B0604030504040204" pitchFamily="34" charset="0"/>
                <a:cs typeface="Verdana" panose="020B0604030504040204" pitchFamily="34" charset="0"/>
              </a:rPr>
              <a:t>контрольно-кассовой техники, которая не соответствует установленным требованиям, либо применение контрольно-кассовой техники с нарушением установленных законодательством Российской Федерации о применении контрольно-кассовой техники порядка регистрации контрольно-кассовой техники, порядка, сроков и условий ее перерегистрации, порядка и условий ее применения -</a:t>
            </a:r>
          </a:p>
          <a:p>
            <a:pPr algn="just">
              <a:spcAft>
                <a:spcPts val="0"/>
              </a:spcAft>
            </a:pPr>
            <a:r>
              <a:rPr lang="ru-RU" sz="1200" dirty="0">
                <a:latin typeface="Verdana" panose="020B0604030504040204" pitchFamily="34" charset="0"/>
                <a:ea typeface="Verdana" panose="020B0604030504040204" pitchFamily="34" charset="0"/>
                <a:cs typeface="Verdana" panose="020B0604030504040204" pitchFamily="34" charset="0"/>
              </a:rPr>
              <a:t>влечет предупреждение или наложение административного штрафа на должностных лиц в размере </a:t>
            </a:r>
            <a:r>
              <a:rPr lang="ru-RU" sz="1200" u="sng" dirty="0">
                <a:latin typeface="Verdana" panose="020B0604030504040204" pitchFamily="34" charset="0"/>
                <a:ea typeface="Verdana" panose="020B0604030504040204" pitchFamily="34" charset="0"/>
                <a:cs typeface="Verdana" panose="020B0604030504040204" pitchFamily="34" charset="0"/>
              </a:rPr>
              <a:t>от </a:t>
            </a:r>
            <a:r>
              <a:rPr lang="ru-RU" sz="1200" u="sng" dirty="0" smtClean="0">
                <a:latin typeface="Verdana" panose="020B0604030504040204" pitchFamily="34" charset="0"/>
                <a:ea typeface="Verdana" panose="020B0604030504040204" pitchFamily="34" charset="0"/>
                <a:cs typeface="Verdana" panose="020B0604030504040204" pitchFamily="34" charset="0"/>
              </a:rPr>
              <a:t>1 500 до 3 000 </a:t>
            </a:r>
            <a:r>
              <a:rPr lang="ru-RU" sz="1200" u="sng" dirty="0">
                <a:latin typeface="Verdana" panose="020B0604030504040204" pitchFamily="34" charset="0"/>
                <a:ea typeface="Verdana" panose="020B0604030504040204" pitchFamily="34" charset="0"/>
                <a:cs typeface="Verdana" panose="020B0604030504040204" pitchFamily="34" charset="0"/>
              </a:rPr>
              <a:t>тысяч рублей</a:t>
            </a:r>
            <a:r>
              <a:rPr lang="ru-RU" sz="1200" dirty="0">
                <a:latin typeface="Verdana" panose="020B0604030504040204" pitchFamily="34" charset="0"/>
                <a:ea typeface="Verdana" panose="020B0604030504040204" pitchFamily="34" charset="0"/>
                <a:cs typeface="Verdana" panose="020B0604030504040204" pitchFamily="34" charset="0"/>
              </a:rPr>
              <a:t>; на юридических лиц - предупреждение или наложение административного штрафа в размере </a:t>
            </a:r>
            <a:r>
              <a:rPr lang="ru-RU" sz="1200" u="sng" dirty="0">
                <a:latin typeface="Verdana" panose="020B0604030504040204" pitchFamily="34" charset="0"/>
                <a:ea typeface="Verdana" panose="020B0604030504040204" pitchFamily="34" charset="0"/>
                <a:cs typeface="Verdana" panose="020B0604030504040204" pitchFamily="34" charset="0"/>
              </a:rPr>
              <a:t>от </a:t>
            </a:r>
            <a:r>
              <a:rPr lang="ru-RU" sz="1200" u="sng" dirty="0" smtClean="0">
                <a:latin typeface="Verdana" panose="020B0604030504040204" pitchFamily="34" charset="0"/>
                <a:ea typeface="Verdana" panose="020B0604030504040204" pitchFamily="34" charset="0"/>
                <a:cs typeface="Verdana" panose="020B0604030504040204" pitchFamily="34" charset="0"/>
              </a:rPr>
              <a:t>5 000 до 10 000 рублей</a:t>
            </a:r>
            <a:r>
              <a:rPr lang="ru-RU" sz="1200" dirty="0">
                <a:latin typeface="Verdana" panose="020B0604030504040204" pitchFamily="34" charset="0"/>
                <a:ea typeface="Verdana" panose="020B0604030504040204" pitchFamily="34" charset="0"/>
                <a:cs typeface="Verdana" panose="020B0604030504040204" pitchFamily="34" charset="0"/>
              </a:rPr>
              <a:t>.</a:t>
            </a:r>
            <a:endParaRPr lang="ru-RU" sz="1200"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76117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d_rn.jpg"/>
          <p:cNvPicPr>
            <a:picLocks noChangeAspect="1"/>
          </p:cNvPicPr>
          <p:nvPr/>
        </p:nvPicPr>
        <p:blipFill>
          <a:blip r:embed="rId2" cstate="screen"/>
          <a:srcRect/>
          <a:stretch>
            <a:fillRect/>
          </a:stretch>
        </p:blipFill>
        <p:spPr>
          <a:xfrm>
            <a:off x="251520" y="383059"/>
            <a:ext cx="1535645" cy="1101725"/>
          </a:xfrm>
          <a:prstGeom prst="rect">
            <a:avLst/>
          </a:prstGeom>
        </p:spPr>
      </p:pic>
      <p:cxnSp>
        <p:nvCxnSpPr>
          <p:cNvPr id="5" name="Прямая соединительная линия 4"/>
          <p:cNvCxnSpPr/>
          <p:nvPr/>
        </p:nvCxnSpPr>
        <p:spPr>
          <a:xfrm>
            <a:off x="1763688" y="620688"/>
            <a:ext cx="7380312" cy="0"/>
          </a:xfrm>
          <a:prstGeom prst="line">
            <a:avLst/>
          </a:prstGeom>
          <a:ln w="19050"/>
        </p:spPr>
        <p:style>
          <a:lnRef idx="3">
            <a:schemeClr val="accent2"/>
          </a:lnRef>
          <a:fillRef idx="0">
            <a:schemeClr val="accent2"/>
          </a:fillRef>
          <a:effectRef idx="2">
            <a:schemeClr val="accent2"/>
          </a:effectRef>
          <a:fontRef idx="minor">
            <a:schemeClr val="tx1"/>
          </a:fontRef>
        </p:style>
      </p:cxnSp>
      <p:pic>
        <p:nvPicPr>
          <p:cNvPr id="37" name="Рисунок 36" descr="надпись.png"/>
          <p:cNvPicPr>
            <a:picLocks noChangeAspect="1"/>
          </p:cNvPicPr>
          <p:nvPr/>
        </p:nvPicPr>
        <p:blipFill>
          <a:blip r:embed="rId3" cstate="screen"/>
          <a:stretch>
            <a:fillRect/>
          </a:stretch>
        </p:blipFill>
        <p:spPr>
          <a:xfrm>
            <a:off x="2987824" y="260648"/>
            <a:ext cx="6333221" cy="323061"/>
          </a:xfrm>
          <a:prstGeom prst="rect">
            <a:avLst/>
          </a:prstGeom>
        </p:spPr>
      </p:pic>
      <p:sp useBgFill="1">
        <p:nvSpPr>
          <p:cNvPr id="7" name="Прямоугольник 6"/>
          <p:cNvSpPr/>
          <p:nvPr/>
        </p:nvSpPr>
        <p:spPr>
          <a:xfrm>
            <a:off x="1763688" y="791361"/>
            <a:ext cx="3312368" cy="477399"/>
          </a:xfrm>
          <a:prstGeom prst="rect">
            <a:avLst/>
          </a:prstGeom>
          <a:ln>
            <a:noFill/>
          </a:ln>
          <a:effectLst>
            <a:glow>
              <a:schemeClr val="accent1">
                <a:alpha val="50000"/>
              </a:schemeClr>
            </a:glow>
            <a:outerShdw blurRad="50800" dist="50800" dir="5400000" sx="1000" sy="1000" algn="ctr" rotWithShape="0">
              <a:srgbClr val="000000"/>
            </a:outerShdw>
            <a:reflection blurRad="317500" endPos="0" dist="508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Основные нововведения</a:t>
            </a:r>
            <a:endParaRPr lang="ru-RU" sz="16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Скругленный прямоугольник 9"/>
          <p:cNvSpPr/>
          <p:nvPr/>
        </p:nvSpPr>
        <p:spPr>
          <a:xfrm>
            <a:off x="575556" y="2217813"/>
            <a:ext cx="2376264" cy="1571226"/>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Передача информации о расчетах в режиме реального времени</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Скругленный прямоугольник 13"/>
          <p:cNvSpPr/>
          <p:nvPr/>
        </p:nvSpPr>
        <p:spPr>
          <a:xfrm>
            <a:off x="3419872" y="2231640"/>
            <a:ext cx="2376264" cy="1557400"/>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Юридически значимое взаимодействие через сайт ФНС России </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Скругленный прямоугольник 14"/>
          <p:cNvSpPr/>
          <p:nvPr/>
        </p:nvSpPr>
        <p:spPr>
          <a:xfrm>
            <a:off x="6300192" y="2231640"/>
            <a:ext cx="2304256" cy="1557399"/>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Электронные чек и бланк строгой отчетности</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Скругленный прямоугольник 15"/>
          <p:cNvSpPr/>
          <p:nvPr/>
        </p:nvSpPr>
        <p:spPr>
          <a:xfrm>
            <a:off x="6301090" y="4299792"/>
            <a:ext cx="2303358" cy="1577479"/>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Справедливая система штрафов, упрощенный порядок привлечения, отказ от привлечения</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Скругленный прямоугольник 16"/>
          <p:cNvSpPr/>
          <p:nvPr/>
        </p:nvSpPr>
        <p:spPr>
          <a:xfrm>
            <a:off x="575556" y="4299792"/>
            <a:ext cx="2376264" cy="1577480"/>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Применение ККТ плательщиками ЕНВД, патента и сферой услуг с 1 июля 2018 года</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8" name="Скругленный прямоугольник 17"/>
          <p:cNvSpPr/>
          <p:nvPr/>
        </p:nvSpPr>
        <p:spPr>
          <a:xfrm>
            <a:off x="3491880" y="4305142"/>
            <a:ext cx="2304256" cy="1572129"/>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Увеличение срока службы фискальной памяти (аналог ЭКЛЗ)</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d_rn.jpg"/>
          <p:cNvPicPr>
            <a:picLocks noChangeAspect="1"/>
          </p:cNvPicPr>
          <p:nvPr/>
        </p:nvPicPr>
        <p:blipFill>
          <a:blip r:embed="rId2" cstate="screen"/>
          <a:srcRect/>
          <a:stretch>
            <a:fillRect/>
          </a:stretch>
        </p:blipFill>
        <p:spPr>
          <a:xfrm>
            <a:off x="251520" y="383059"/>
            <a:ext cx="1535645" cy="1101725"/>
          </a:xfrm>
          <a:prstGeom prst="rect">
            <a:avLst/>
          </a:prstGeom>
        </p:spPr>
      </p:pic>
      <p:cxnSp>
        <p:nvCxnSpPr>
          <p:cNvPr id="5" name="Прямая соединительная линия 4"/>
          <p:cNvCxnSpPr/>
          <p:nvPr/>
        </p:nvCxnSpPr>
        <p:spPr>
          <a:xfrm>
            <a:off x="1763688" y="620688"/>
            <a:ext cx="7380312" cy="0"/>
          </a:xfrm>
          <a:prstGeom prst="line">
            <a:avLst/>
          </a:prstGeom>
          <a:ln w="19050"/>
        </p:spPr>
        <p:style>
          <a:lnRef idx="3">
            <a:schemeClr val="accent2"/>
          </a:lnRef>
          <a:fillRef idx="0">
            <a:schemeClr val="accent2"/>
          </a:fillRef>
          <a:effectRef idx="2">
            <a:schemeClr val="accent2"/>
          </a:effectRef>
          <a:fontRef idx="minor">
            <a:schemeClr val="tx1"/>
          </a:fontRef>
        </p:style>
      </p:cxnSp>
      <p:pic>
        <p:nvPicPr>
          <p:cNvPr id="7" name="Рисунок 6" descr="надпись.png"/>
          <p:cNvPicPr>
            <a:picLocks noChangeAspect="1"/>
          </p:cNvPicPr>
          <p:nvPr/>
        </p:nvPicPr>
        <p:blipFill>
          <a:blip r:embed="rId3" cstate="screen"/>
          <a:stretch>
            <a:fillRect/>
          </a:stretch>
        </p:blipFill>
        <p:spPr>
          <a:xfrm>
            <a:off x="2987824" y="260648"/>
            <a:ext cx="6333221" cy="323061"/>
          </a:xfrm>
          <a:prstGeom prst="rect">
            <a:avLst/>
          </a:prstGeom>
        </p:spPr>
      </p:pic>
      <p:sp>
        <p:nvSpPr>
          <p:cNvPr id="6" name="Прямоугольник 5"/>
          <p:cNvSpPr/>
          <p:nvPr/>
        </p:nvSpPr>
        <p:spPr>
          <a:xfrm>
            <a:off x="1756494" y="646424"/>
            <a:ext cx="2448272" cy="369332"/>
          </a:xfrm>
          <a:prstGeom prst="rect">
            <a:avLst/>
          </a:prstGeom>
        </p:spPr>
        <p:txBody>
          <a:bodyPr wrap="square">
            <a:spAutoFit/>
          </a:bodyPr>
          <a:lstStyle/>
          <a:p>
            <a:r>
              <a:rPr lang="ru-RU" b="1" dirty="0" smtClean="0">
                <a:latin typeface="Verdana" panose="020B0604030504040204" pitchFamily="34" charset="0"/>
                <a:ea typeface="Verdana" panose="020B0604030504040204" pitchFamily="34" charset="0"/>
                <a:cs typeface="Verdana" panose="020B0604030504040204" pitchFamily="34" charset="0"/>
              </a:rPr>
              <a:t>Ответственность</a:t>
            </a:r>
            <a:endParaRPr lang="ru-RU" b="1" dirty="0">
              <a:latin typeface="Verdana" panose="020B0604030504040204" pitchFamily="34" charset="0"/>
              <a:ea typeface="Verdana" panose="020B0604030504040204" pitchFamily="34" charset="0"/>
              <a:cs typeface="Verdana" panose="020B0604030504040204" pitchFamily="34" charset="0"/>
            </a:endParaRPr>
          </a:p>
        </p:txBody>
      </p:sp>
      <p:sp>
        <p:nvSpPr>
          <p:cNvPr id="2" name="Прямоугольник 1"/>
          <p:cNvSpPr/>
          <p:nvPr/>
        </p:nvSpPr>
        <p:spPr>
          <a:xfrm>
            <a:off x="277421" y="1483121"/>
            <a:ext cx="8640960" cy="2677656"/>
          </a:xfrm>
          <a:prstGeom prst="rect">
            <a:avLst/>
          </a:prstGeom>
        </p:spPr>
        <p:txBody>
          <a:bodyPr wrap="square">
            <a:spAutoFit/>
          </a:bodyPr>
          <a:lstStyle/>
          <a:p>
            <a:pPr algn="just">
              <a:spcAft>
                <a:spcPts val="0"/>
              </a:spcAft>
            </a:pPr>
            <a:r>
              <a:rPr lang="ru-RU" sz="1200" dirty="0">
                <a:latin typeface="Verdana" panose="020B0604030504040204" pitchFamily="34" charset="0"/>
                <a:ea typeface="Verdana" panose="020B0604030504040204" pitchFamily="34" charset="0"/>
                <a:cs typeface="Verdana" panose="020B0604030504040204" pitchFamily="34" charset="0"/>
              </a:rPr>
              <a:t>Непредставление организацией или индивидуальным предпринимателем информации и документов по запросам налоговых органов или представление таких информации и документов с нарушением сроков, установленных законодательством Российской Федерации о применении контрольно-кассовой техники</a:t>
            </a:r>
            <a:r>
              <a:rPr lang="ru-RU" sz="1200" dirty="0" smtClean="0">
                <a:latin typeface="Verdana" panose="020B0604030504040204" pitchFamily="34" charset="0"/>
                <a:ea typeface="Verdana" panose="020B0604030504040204" pitchFamily="34" charset="0"/>
                <a:cs typeface="Verdana" panose="020B0604030504040204" pitchFamily="34" charset="0"/>
              </a:rPr>
              <a:t>, влечет </a:t>
            </a:r>
            <a:r>
              <a:rPr lang="ru-RU" sz="1200" dirty="0">
                <a:latin typeface="Verdana" panose="020B0604030504040204" pitchFamily="34" charset="0"/>
                <a:ea typeface="Verdana" panose="020B0604030504040204" pitchFamily="34" charset="0"/>
                <a:cs typeface="Verdana" panose="020B0604030504040204" pitchFamily="34" charset="0"/>
              </a:rPr>
              <a:t>предупреждение или наложение административного штрафа на должностных лиц в размере </a:t>
            </a:r>
            <a:r>
              <a:rPr lang="ru-RU" sz="1200" u="sng" dirty="0">
                <a:latin typeface="Verdana" panose="020B0604030504040204" pitchFamily="34" charset="0"/>
                <a:ea typeface="Verdana" panose="020B0604030504040204" pitchFamily="34" charset="0"/>
                <a:cs typeface="Verdana" panose="020B0604030504040204" pitchFamily="34" charset="0"/>
              </a:rPr>
              <a:t>от </a:t>
            </a:r>
            <a:endParaRPr lang="ru-RU" sz="1200" u="sng" dirty="0" smtClean="0">
              <a:latin typeface="Verdana" panose="020B0604030504040204" pitchFamily="34" charset="0"/>
              <a:ea typeface="Verdana" panose="020B0604030504040204" pitchFamily="34" charset="0"/>
              <a:cs typeface="Verdana" panose="020B0604030504040204" pitchFamily="34" charset="0"/>
            </a:endParaRPr>
          </a:p>
          <a:p>
            <a:pPr algn="just">
              <a:spcAft>
                <a:spcPts val="0"/>
              </a:spcAft>
            </a:pPr>
            <a:r>
              <a:rPr lang="ru-RU" sz="1200" u="sng" dirty="0" smtClean="0">
                <a:latin typeface="Verdana" panose="020B0604030504040204" pitchFamily="34" charset="0"/>
                <a:ea typeface="Verdana" panose="020B0604030504040204" pitchFamily="34" charset="0"/>
                <a:cs typeface="Verdana" panose="020B0604030504040204" pitchFamily="34" charset="0"/>
              </a:rPr>
              <a:t>1 500 </a:t>
            </a:r>
            <a:r>
              <a:rPr lang="ru-RU" sz="1200" u="sng" dirty="0">
                <a:latin typeface="Verdana" panose="020B0604030504040204" pitchFamily="34" charset="0"/>
                <a:ea typeface="Verdana" panose="020B0604030504040204" pitchFamily="34" charset="0"/>
                <a:cs typeface="Verdana" panose="020B0604030504040204" pitchFamily="34" charset="0"/>
              </a:rPr>
              <a:t>до </a:t>
            </a:r>
            <a:r>
              <a:rPr lang="ru-RU" sz="1200" u="sng" dirty="0" smtClean="0">
                <a:latin typeface="Verdana" panose="020B0604030504040204" pitchFamily="34" charset="0"/>
                <a:ea typeface="Verdana" panose="020B0604030504040204" pitchFamily="34" charset="0"/>
                <a:cs typeface="Verdana" panose="020B0604030504040204" pitchFamily="34" charset="0"/>
              </a:rPr>
              <a:t>3 000 рублей</a:t>
            </a:r>
            <a:r>
              <a:rPr lang="ru-RU" sz="1200" dirty="0">
                <a:latin typeface="Verdana" panose="020B0604030504040204" pitchFamily="34" charset="0"/>
                <a:ea typeface="Verdana" panose="020B0604030504040204" pitchFamily="34" charset="0"/>
                <a:cs typeface="Verdana" panose="020B0604030504040204" pitchFamily="34" charset="0"/>
              </a:rPr>
              <a:t>; на юридических лиц - предупреждение или наложение административного штрафа в размере </a:t>
            </a:r>
            <a:r>
              <a:rPr lang="ru-RU" sz="1200" u="sng" dirty="0">
                <a:latin typeface="Verdana" panose="020B0604030504040204" pitchFamily="34" charset="0"/>
                <a:ea typeface="Verdana" panose="020B0604030504040204" pitchFamily="34" charset="0"/>
                <a:cs typeface="Verdana" panose="020B0604030504040204" pitchFamily="34" charset="0"/>
              </a:rPr>
              <a:t>от </a:t>
            </a:r>
            <a:r>
              <a:rPr lang="ru-RU" sz="1200" u="sng" dirty="0" smtClean="0">
                <a:latin typeface="Verdana" panose="020B0604030504040204" pitchFamily="34" charset="0"/>
                <a:ea typeface="Verdana" panose="020B0604030504040204" pitchFamily="34" charset="0"/>
                <a:cs typeface="Verdana" panose="020B0604030504040204" pitchFamily="34" charset="0"/>
              </a:rPr>
              <a:t>5 000 до 10 000 рублей</a:t>
            </a:r>
            <a:r>
              <a:rPr lang="ru-RU" sz="1200" dirty="0" smtClean="0">
                <a:latin typeface="Verdana" panose="020B0604030504040204" pitchFamily="34" charset="0"/>
                <a:ea typeface="Verdana" panose="020B0604030504040204" pitchFamily="34" charset="0"/>
                <a:cs typeface="Verdana" panose="020B0604030504040204" pitchFamily="34" charset="0"/>
              </a:rPr>
              <a:t>.</a:t>
            </a:r>
          </a:p>
          <a:p>
            <a:pPr algn="just">
              <a:spcAft>
                <a:spcPts val="0"/>
              </a:spcAft>
            </a:pPr>
            <a:endParaRPr lang="ru-RU" sz="1200" dirty="0">
              <a:latin typeface="Verdana" panose="020B0604030504040204" pitchFamily="34" charset="0"/>
              <a:ea typeface="Verdana" panose="020B0604030504040204" pitchFamily="34" charset="0"/>
              <a:cs typeface="Verdana" panose="020B0604030504040204" pitchFamily="34" charset="0"/>
            </a:endParaRPr>
          </a:p>
          <a:p>
            <a:pPr algn="just">
              <a:spcAft>
                <a:spcPts val="0"/>
              </a:spcAft>
            </a:pPr>
            <a:r>
              <a:rPr lang="ru-RU" sz="1200" dirty="0" err="1" smtClean="0">
                <a:latin typeface="Verdana" panose="020B0604030504040204" pitchFamily="34" charset="0"/>
                <a:ea typeface="Verdana" panose="020B0604030504040204" pitchFamily="34" charset="0"/>
                <a:cs typeface="Verdana" panose="020B0604030504040204" pitchFamily="34" charset="0"/>
              </a:rPr>
              <a:t>Ненаправление</a:t>
            </a:r>
            <a:r>
              <a:rPr lang="ru-RU" sz="1200" dirty="0" smtClean="0">
                <a:latin typeface="Verdana" panose="020B0604030504040204" pitchFamily="34" charset="0"/>
                <a:ea typeface="Verdana" panose="020B0604030504040204" pitchFamily="34" charset="0"/>
                <a:cs typeface="Verdana" panose="020B0604030504040204" pitchFamily="34" charset="0"/>
              </a:rPr>
              <a:t> </a:t>
            </a:r>
            <a:r>
              <a:rPr lang="ru-RU" sz="1200" dirty="0">
                <a:latin typeface="Verdana" panose="020B0604030504040204" pitchFamily="34" charset="0"/>
                <a:ea typeface="Verdana" panose="020B0604030504040204" pitchFamily="34" charset="0"/>
                <a:cs typeface="Verdana" panose="020B0604030504040204" pitchFamily="34" charset="0"/>
              </a:rPr>
              <a:t>организацией или индивидуальным предпринимателем при применении контрольно-кассовой техники покупателю (клиенту) кассового чека или бланка строгой отчетности в электронной форме либо </a:t>
            </a:r>
            <a:r>
              <a:rPr lang="ru-RU" sz="1200" dirty="0" err="1">
                <a:latin typeface="Verdana" panose="020B0604030504040204" pitchFamily="34" charset="0"/>
                <a:ea typeface="Verdana" panose="020B0604030504040204" pitchFamily="34" charset="0"/>
                <a:cs typeface="Verdana" panose="020B0604030504040204" pitchFamily="34" charset="0"/>
              </a:rPr>
              <a:t>непередача</a:t>
            </a:r>
            <a:r>
              <a:rPr lang="ru-RU" sz="1200" dirty="0">
                <a:latin typeface="Verdana" panose="020B0604030504040204" pitchFamily="34" charset="0"/>
                <a:ea typeface="Verdana" panose="020B0604030504040204" pitchFamily="34" charset="0"/>
                <a:cs typeface="Verdana" panose="020B0604030504040204" pitchFamily="34" charset="0"/>
              </a:rPr>
              <a:t> указанных документов на бумажном носителе покупателю (клиенту) по его требованию в случаях, предусмотренных законодательством Российской Федерации о применении контрольно-кассовой техники, </a:t>
            </a:r>
            <a:r>
              <a:rPr lang="ru-RU" sz="1200" dirty="0" smtClean="0">
                <a:latin typeface="Verdana" panose="020B0604030504040204" pitchFamily="34" charset="0"/>
                <a:ea typeface="Verdana" panose="020B0604030504040204" pitchFamily="34" charset="0"/>
                <a:cs typeface="Verdana" panose="020B0604030504040204" pitchFamily="34" charset="0"/>
              </a:rPr>
              <a:t>влечет </a:t>
            </a:r>
            <a:r>
              <a:rPr lang="ru-RU" sz="1200" dirty="0">
                <a:latin typeface="Verdana" panose="020B0604030504040204" pitchFamily="34" charset="0"/>
                <a:ea typeface="Verdana" panose="020B0604030504040204" pitchFamily="34" charset="0"/>
                <a:cs typeface="Verdana" panose="020B0604030504040204" pitchFamily="34" charset="0"/>
              </a:rPr>
              <a:t>предупреждение или наложение административного штрафа на должностных лиц в размере </a:t>
            </a:r>
            <a:r>
              <a:rPr lang="ru-RU" sz="1200" u="sng" dirty="0" smtClean="0">
                <a:latin typeface="Verdana" panose="020B0604030504040204" pitchFamily="34" charset="0"/>
                <a:ea typeface="Verdana" panose="020B0604030504040204" pitchFamily="34" charset="0"/>
                <a:cs typeface="Verdana" panose="020B0604030504040204" pitchFamily="34" charset="0"/>
              </a:rPr>
              <a:t>2 000 рублей</a:t>
            </a:r>
            <a:r>
              <a:rPr lang="ru-RU" sz="1200" dirty="0">
                <a:latin typeface="Verdana" panose="020B0604030504040204" pitchFamily="34" charset="0"/>
                <a:ea typeface="Verdana" panose="020B0604030504040204" pitchFamily="34" charset="0"/>
                <a:cs typeface="Verdana" panose="020B0604030504040204" pitchFamily="34" charset="0"/>
              </a:rPr>
              <a:t>; на юридических лиц - предупреждение или наложение административного штрафа в размере </a:t>
            </a:r>
            <a:r>
              <a:rPr lang="ru-RU" sz="1200" u="sng" dirty="0" smtClean="0">
                <a:latin typeface="Verdana" panose="020B0604030504040204" pitchFamily="34" charset="0"/>
                <a:ea typeface="Verdana" panose="020B0604030504040204" pitchFamily="34" charset="0"/>
                <a:cs typeface="Verdana" panose="020B0604030504040204" pitchFamily="34" charset="0"/>
              </a:rPr>
              <a:t>10 000 рублей</a:t>
            </a:r>
            <a:r>
              <a:rPr lang="ru-RU" sz="1200" dirty="0">
                <a:latin typeface="Verdana" panose="020B0604030504040204" pitchFamily="34" charset="0"/>
                <a:ea typeface="Verdana" panose="020B0604030504040204" pitchFamily="34" charset="0"/>
                <a:cs typeface="Verdana" panose="020B0604030504040204" pitchFamily="34" charset="0"/>
              </a:rPr>
              <a:t>.</a:t>
            </a:r>
            <a:endParaRPr lang="ru-RU" sz="1200"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22292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Рисунок 17" descr="hd_rn.jpg"/>
          <p:cNvPicPr>
            <a:picLocks noChangeAspect="1"/>
          </p:cNvPicPr>
          <p:nvPr/>
        </p:nvPicPr>
        <p:blipFill>
          <a:blip r:embed="rId3" cstate="screen"/>
          <a:srcRect/>
          <a:stretch>
            <a:fillRect/>
          </a:stretch>
        </p:blipFill>
        <p:spPr>
          <a:xfrm>
            <a:off x="251520" y="383059"/>
            <a:ext cx="1535645" cy="1101725"/>
          </a:xfrm>
          <a:prstGeom prst="rect">
            <a:avLst/>
          </a:prstGeom>
        </p:spPr>
      </p:pic>
      <p:cxnSp>
        <p:nvCxnSpPr>
          <p:cNvPr id="19" name="Прямая соединительная линия 18"/>
          <p:cNvCxnSpPr/>
          <p:nvPr/>
        </p:nvCxnSpPr>
        <p:spPr>
          <a:xfrm>
            <a:off x="1763688" y="620688"/>
            <a:ext cx="7380312" cy="0"/>
          </a:xfrm>
          <a:prstGeom prst="line">
            <a:avLst/>
          </a:prstGeom>
          <a:ln w="19050"/>
        </p:spPr>
        <p:style>
          <a:lnRef idx="3">
            <a:schemeClr val="accent2"/>
          </a:lnRef>
          <a:fillRef idx="0">
            <a:schemeClr val="accent2"/>
          </a:fillRef>
          <a:effectRef idx="2">
            <a:schemeClr val="accent2"/>
          </a:effectRef>
          <a:fontRef idx="minor">
            <a:schemeClr val="tx1"/>
          </a:fontRef>
        </p:style>
      </p:cxnSp>
      <p:pic>
        <p:nvPicPr>
          <p:cNvPr id="17" name="Рисунок 16" descr="надпись.png"/>
          <p:cNvPicPr>
            <a:picLocks noChangeAspect="1"/>
          </p:cNvPicPr>
          <p:nvPr/>
        </p:nvPicPr>
        <p:blipFill>
          <a:blip r:embed="rId4" cstate="screen"/>
          <a:stretch>
            <a:fillRect/>
          </a:stretch>
        </p:blipFill>
        <p:spPr>
          <a:xfrm>
            <a:off x="2915816" y="271383"/>
            <a:ext cx="6333221" cy="323061"/>
          </a:xfrm>
          <a:prstGeom prst="rect">
            <a:avLst/>
          </a:prstGeom>
        </p:spPr>
      </p:pic>
      <p:sp>
        <p:nvSpPr>
          <p:cNvPr id="5" name="Прямоугольник 4"/>
          <p:cNvSpPr/>
          <p:nvPr/>
        </p:nvSpPr>
        <p:spPr>
          <a:xfrm>
            <a:off x="1756494" y="646424"/>
            <a:ext cx="2448272" cy="369332"/>
          </a:xfrm>
          <a:prstGeom prst="rect">
            <a:avLst/>
          </a:prstGeom>
        </p:spPr>
        <p:txBody>
          <a:bodyPr wrap="square">
            <a:spAutoFit/>
          </a:bodyPr>
          <a:lstStyle/>
          <a:p>
            <a:r>
              <a:rPr lang="ru-RU" b="1" dirty="0" smtClean="0">
                <a:latin typeface="Verdana" panose="020B0604030504040204" pitchFamily="34" charset="0"/>
                <a:ea typeface="Verdana" panose="020B0604030504040204" pitchFamily="34" charset="0"/>
                <a:cs typeface="Verdana" panose="020B0604030504040204" pitchFamily="34" charset="0"/>
              </a:rPr>
              <a:t>Ответственность</a:t>
            </a:r>
            <a:endParaRPr lang="ru-RU" b="1" dirty="0">
              <a:latin typeface="Verdana" panose="020B0604030504040204" pitchFamily="34" charset="0"/>
              <a:ea typeface="Verdana" panose="020B0604030504040204" pitchFamily="34" charset="0"/>
              <a:cs typeface="Verdana" panose="020B0604030504040204" pitchFamily="34" charset="0"/>
            </a:endParaRPr>
          </a:p>
        </p:txBody>
      </p:sp>
      <p:sp>
        <p:nvSpPr>
          <p:cNvPr id="2" name="Прямоугольник 1"/>
          <p:cNvSpPr/>
          <p:nvPr/>
        </p:nvSpPr>
        <p:spPr>
          <a:xfrm>
            <a:off x="251520" y="1340768"/>
            <a:ext cx="8640960" cy="4708981"/>
          </a:xfrm>
          <a:prstGeom prst="rect">
            <a:avLst/>
          </a:prstGeom>
        </p:spPr>
        <p:txBody>
          <a:bodyPr wrap="square">
            <a:spAutoFit/>
          </a:bodyPr>
          <a:lstStyle/>
          <a:p>
            <a:pPr algn="just">
              <a:spcAft>
                <a:spcPts val="0"/>
              </a:spcAft>
            </a:pPr>
            <a:r>
              <a:rPr lang="ru-RU" sz="1200" dirty="0">
                <a:latin typeface="Verdana" panose="020B0604030504040204" pitchFamily="34" charset="0"/>
                <a:ea typeface="Verdana" panose="020B0604030504040204" pitchFamily="34" charset="0"/>
                <a:cs typeface="Verdana" panose="020B0604030504040204" pitchFamily="34" charset="0"/>
              </a:rPr>
              <a:t>Лицо, добровольно заявившее в налоговый орган в письменной форме о неприменении им контрольно-кассовой техники в случаях, установленных законодательством Российской Федерации о применении контрольно-кассовой техники, либо о применении им контрольно-кассовой техники, которая не соответствует установленным требованиям, либо о применении им контрольно-кассовой техники с нарушением установленных законодательством Российской Федерации о применении контрольно-кассовой техники порядка регистрации контрольно-кассовой техники, порядка, сроков и условий перерегистрации контрольно-кассовой техники и порядка ее применения и добровольно исполнившее до вынесения постановления по делу об административном правонарушении обязанность, за неисполнение или ненадлежащее исполнение которой лицо привлекается к административной ответственности, </a:t>
            </a:r>
            <a:r>
              <a:rPr lang="ru-RU" sz="1200" u="sng" dirty="0">
                <a:latin typeface="Verdana" panose="020B0604030504040204" pitchFamily="34" charset="0"/>
                <a:ea typeface="Verdana" panose="020B0604030504040204" pitchFamily="34" charset="0"/>
                <a:cs typeface="Verdana" panose="020B0604030504040204" pitchFamily="34" charset="0"/>
              </a:rPr>
              <a:t>освобождается от административной ответственности</a:t>
            </a:r>
            <a:r>
              <a:rPr lang="ru-RU" sz="1200" dirty="0">
                <a:latin typeface="Verdana" panose="020B0604030504040204" pitchFamily="34" charset="0"/>
                <a:ea typeface="Verdana" panose="020B0604030504040204" pitchFamily="34" charset="0"/>
                <a:cs typeface="Verdana" panose="020B0604030504040204" pitchFamily="34" charset="0"/>
              </a:rPr>
              <a:t> за административное правонарушение, </a:t>
            </a:r>
            <a:r>
              <a:rPr lang="ru-RU" sz="1200" u="sng" dirty="0" smtClean="0">
                <a:latin typeface="Verdana" panose="020B0604030504040204" pitchFamily="34" charset="0"/>
                <a:ea typeface="Verdana" panose="020B0604030504040204" pitchFamily="34" charset="0"/>
                <a:cs typeface="Verdana" panose="020B0604030504040204" pitchFamily="34" charset="0"/>
              </a:rPr>
              <a:t>если </a:t>
            </a:r>
            <a:r>
              <a:rPr lang="ru-RU" sz="1200" u="sng" dirty="0">
                <a:latin typeface="Verdana" panose="020B0604030504040204" pitchFamily="34" charset="0"/>
                <a:ea typeface="Verdana" panose="020B0604030504040204" pitchFamily="34" charset="0"/>
                <a:cs typeface="Verdana" panose="020B0604030504040204" pitchFamily="34" charset="0"/>
              </a:rPr>
              <a:t>соблюдены в совокупности следующие условия</a:t>
            </a:r>
            <a:r>
              <a:rPr lang="ru-RU" sz="1200" dirty="0">
                <a:latin typeface="Verdana" panose="020B0604030504040204" pitchFamily="34" charset="0"/>
                <a:ea typeface="Verdana" panose="020B0604030504040204" pitchFamily="34" charset="0"/>
                <a:cs typeface="Verdana" panose="020B0604030504040204" pitchFamily="34" charset="0"/>
              </a:rPr>
              <a:t>:</a:t>
            </a:r>
          </a:p>
          <a:p>
            <a:pPr algn="just">
              <a:spcAft>
                <a:spcPts val="0"/>
              </a:spcAft>
            </a:pPr>
            <a:r>
              <a:rPr lang="ru-RU" sz="1200" dirty="0" smtClean="0">
                <a:latin typeface="Verdana" panose="020B0604030504040204" pitchFamily="34" charset="0"/>
                <a:ea typeface="Verdana" panose="020B0604030504040204" pitchFamily="34" charset="0"/>
                <a:cs typeface="Verdana" panose="020B0604030504040204" pitchFamily="34" charset="0"/>
              </a:rPr>
              <a:t>- на </a:t>
            </a:r>
            <a:r>
              <a:rPr lang="ru-RU" sz="1200" dirty="0">
                <a:latin typeface="Verdana" panose="020B0604030504040204" pitchFamily="34" charset="0"/>
                <a:ea typeface="Verdana" panose="020B0604030504040204" pitchFamily="34" charset="0"/>
                <a:cs typeface="Verdana" panose="020B0604030504040204" pitchFamily="34" charset="0"/>
              </a:rPr>
              <a:t>момент обращения лица с заявлением налоговый орган не располагал соответствующими сведениями и документами о совершенном административном правонарушении;</a:t>
            </a:r>
          </a:p>
          <a:p>
            <a:pPr marL="171450" indent="-171450">
              <a:buFontTx/>
              <a:buChar char="-"/>
            </a:pPr>
            <a:r>
              <a:rPr lang="ru-RU" sz="1200" dirty="0" smtClean="0">
                <a:latin typeface="Verdana" panose="020B0604030504040204" pitchFamily="34" charset="0"/>
                <a:ea typeface="Verdana" panose="020B0604030504040204" pitchFamily="34" charset="0"/>
                <a:cs typeface="Verdana" panose="020B0604030504040204" pitchFamily="34" charset="0"/>
              </a:rPr>
              <a:t>представленные </a:t>
            </a:r>
            <a:r>
              <a:rPr lang="ru-RU" sz="1200" dirty="0">
                <a:latin typeface="Verdana" panose="020B0604030504040204" pitchFamily="34" charset="0"/>
                <a:ea typeface="Verdana" panose="020B0604030504040204" pitchFamily="34" charset="0"/>
                <a:cs typeface="Verdana" panose="020B0604030504040204" pitchFamily="34" charset="0"/>
              </a:rPr>
              <a:t>сведения и документы являются достаточными для установления события административного правонарушения. </a:t>
            </a: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algn="just"/>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algn="just"/>
            <a:r>
              <a:rPr lang="ru-RU" sz="1200" dirty="0" smtClean="0">
                <a:latin typeface="Verdana" panose="020B0604030504040204" pitchFamily="34" charset="0"/>
                <a:ea typeface="Verdana" panose="020B0604030504040204" pitchFamily="34" charset="0"/>
                <a:cs typeface="Verdana" panose="020B0604030504040204" pitchFamily="34" charset="0"/>
              </a:rPr>
              <a:t>При </a:t>
            </a:r>
            <a:r>
              <a:rPr lang="ru-RU" sz="1200" dirty="0">
                <a:latin typeface="Verdana" panose="020B0604030504040204" pitchFamily="34" charset="0"/>
                <a:ea typeface="Verdana" panose="020B0604030504040204" pitchFamily="34" charset="0"/>
                <a:cs typeface="Verdana" panose="020B0604030504040204" pitchFamily="34" charset="0"/>
              </a:rPr>
              <a:t>проведении автоматизированной информационной системой налоговых органов проверки поступивших сообщений и заявлений физических и юридических лиц о данных, указывающих на совершение лицом действий (бездействия), содержащих признаки состава административного правонарушения, </a:t>
            </a:r>
            <a:r>
              <a:rPr lang="ru-RU" sz="1200" dirty="0" smtClean="0">
                <a:latin typeface="Verdana" panose="020B0604030504040204" pitchFamily="34" charset="0"/>
                <a:ea typeface="Verdana" panose="020B0604030504040204" pitchFamily="34" charset="0"/>
                <a:cs typeface="Verdana" panose="020B0604030504040204" pitchFamily="34" charset="0"/>
              </a:rPr>
              <a:t>если </a:t>
            </a:r>
            <a:r>
              <a:rPr lang="ru-RU" sz="1200" dirty="0">
                <a:latin typeface="Verdana" panose="020B0604030504040204" pitchFamily="34" charset="0"/>
                <a:ea typeface="Verdana" panose="020B0604030504040204" pitchFamily="34" charset="0"/>
                <a:cs typeface="Verdana" panose="020B0604030504040204" pitchFamily="34" charset="0"/>
              </a:rPr>
              <a:t>указанное лицо признало наличие события вменяемого административного правонарушения и добровольно исполнило до вынесения постановления по делу об административном правонарушении обязанность, за неисполнение либо ненадлежащее исполнение которой лицо привлекается к административной ответственности, </a:t>
            </a:r>
            <a:r>
              <a:rPr lang="ru-RU" sz="1200" u="sng" dirty="0">
                <a:latin typeface="Verdana" panose="020B0604030504040204" pitchFamily="34" charset="0"/>
                <a:ea typeface="Verdana" panose="020B0604030504040204" pitchFamily="34" charset="0"/>
                <a:cs typeface="Verdana" panose="020B0604030504040204" pitchFamily="34" charset="0"/>
              </a:rPr>
              <a:t>протокол об административном правонарушении не составляется, а постановление по делу об административном правонарушении выносится без участия указанного лица</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d_rn.jpg"/>
          <p:cNvPicPr>
            <a:picLocks noChangeAspect="1"/>
          </p:cNvPicPr>
          <p:nvPr/>
        </p:nvPicPr>
        <p:blipFill>
          <a:blip r:embed="rId3" cstate="screen"/>
          <a:srcRect/>
          <a:stretch>
            <a:fillRect/>
          </a:stretch>
        </p:blipFill>
        <p:spPr>
          <a:xfrm>
            <a:off x="251520" y="383059"/>
            <a:ext cx="1535645" cy="1101725"/>
          </a:xfrm>
          <a:prstGeom prst="rect">
            <a:avLst/>
          </a:prstGeom>
        </p:spPr>
      </p:pic>
      <p:cxnSp>
        <p:nvCxnSpPr>
          <p:cNvPr id="5" name="Прямая соединительная линия 4"/>
          <p:cNvCxnSpPr/>
          <p:nvPr/>
        </p:nvCxnSpPr>
        <p:spPr>
          <a:xfrm>
            <a:off x="1763688" y="620688"/>
            <a:ext cx="7380312" cy="0"/>
          </a:xfrm>
          <a:prstGeom prst="line">
            <a:avLst/>
          </a:prstGeom>
          <a:ln w="19050"/>
        </p:spPr>
        <p:style>
          <a:lnRef idx="3">
            <a:schemeClr val="accent2"/>
          </a:lnRef>
          <a:fillRef idx="0">
            <a:schemeClr val="accent2"/>
          </a:fillRef>
          <a:effectRef idx="2">
            <a:schemeClr val="accent2"/>
          </a:effectRef>
          <a:fontRef idx="minor">
            <a:schemeClr val="tx1"/>
          </a:fontRef>
        </p:style>
      </p:cxnSp>
      <p:pic>
        <p:nvPicPr>
          <p:cNvPr id="7" name="Рисунок 6" descr="надпись.png"/>
          <p:cNvPicPr>
            <a:picLocks noChangeAspect="1"/>
          </p:cNvPicPr>
          <p:nvPr/>
        </p:nvPicPr>
        <p:blipFill>
          <a:blip r:embed="rId4" cstate="screen"/>
          <a:stretch>
            <a:fillRect/>
          </a:stretch>
        </p:blipFill>
        <p:spPr>
          <a:xfrm>
            <a:off x="2987824" y="260648"/>
            <a:ext cx="6333221" cy="323061"/>
          </a:xfrm>
          <a:prstGeom prst="rect">
            <a:avLst/>
          </a:prstGeom>
        </p:spPr>
      </p:pic>
      <p:sp useBgFill="1">
        <p:nvSpPr>
          <p:cNvPr id="10" name="Прямоугольник 9"/>
          <p:cNvSpPr/>
          <p:nvPr/>
        </p:nvSpPr>
        <p:spPr>
          <a:xfrm>
            <a:off x="1763688" y="657668"/>
            <a:ext cx="4072602" cy="505032"/>
          </a:xfrm>
          <a:prstGeom prst="rect">
            <a:avLst/>
          </a:prstGeom>
          <a:ln>
            <a:noFill/>
          </a:ln>
          <a:effectLst>
            <a:glow>
              <a:schemeClr val="accent1">
                <a:alpha val="50000"/>
              </a:schemeClr>
            </a:glow>
            <a:outerShdw blurRad="50800" dist="50800" dir="5400000" sx="1000" sy="1000" algn="ctr" rotWithShape="0">
              <a:srgbClr val="000000"/>
            </a:outerShdw>
            <a:reflection blurRad="317500" endPos="0" dist="508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Переходные положения закона</a:t>
            </a:r>
            <a:endParaRPr lang="ru-RU" sz="16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Прямоугольник 1"/>
          <p:cNvSpPr/>
          <p:nvPr/>
        </p:nvSpPr>
        <p:spPr>
          <a:xfrm>
            <a:off x="251520" y="2227470"/>
            <a:ext cx="1152128" cy="174158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Обязаны были применять ККТ (торговля)</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Прямоугольник 2"/>
          <p:cNvSpPr/>
          <p:nvPr/>
        </p:nvSpPr>
        <p:spPr>
          <a:xfrm>
            <a:off x="294779" y="4711745"/>
            <a:ext cx="1152128" cy="17744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НЕ обязаны были применять ККТ (услуги, патент, ЕНВД</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Прямоугольник 7"/>
          <p:cNvSpPr/>
          <p:nvPr/>
        </p:nvSpPr>
        <p:spPr>
          <a:xfrm>
            <a:off x="1857595" y="1535874"/>
            <a:ext cx="1233574" cy="565131"/>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2016</a:t>
            </a:r>
            <a:endParaRPr lang="ru-RU"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9" name="Прямоугольник 8"/>
          <p:cNvSpPr/>
          <p:nvPr/>
        </p:nvSpPr>
        <p:spPr>
          <a:xfrm>
            <a:off x="3295708" y="1511692"/>
            <a:ext cx="2838153" cy="589314"/>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2017</a:t>
            </a:r>
            <a:endParaRPr lang="ru-RU"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Прямоугольник 11"/>
          <p:cNvSpPr/>
          <p:nvPr/>
        </p:nvSpPr>
        <p:spPr>
          <a:xfrm>
            <a:off x="6325494" y="1506488"/>
            <a:ext cx="2623269" cy="594517"/>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2018</a:t>
            </a:r>
            <a:endParaRPr lang="ru-RU"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Пятиугольник 12"/>
          <p:cNvSpPr/>
          <p:nvPr/>
        </p:nvSpPr>
        <p:spPr>
          <a:xfrm>
            <a:off x="1906716" y="2432982"/>
            <a:ext cx="3057923" cy="484632"/>
          </a:xfrm>
          <a:prstGeom prst="homePlate">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Добровольный новый порядок</a:t>
            </a:r>
            <a:endParaRPr lang="ru-RU" sz="11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Пятиугольник 13"/>
          <p:cNvSpPr/>
          <p:nvPr/>
        </p:nvSpPr>
        <p:spPr>
          <a:xfrm>
            <a:off x="3638499" y="2981401"/>
            <a:ext cx="1340529" cy="693944"/>
          </a:xfrm>
          <a:prstGeom prst="homePlate">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Регистрация только по новому порядку</a:t>
            </a:r>
            <a:endParaRPr lang="ru-RU" sz="11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Пятиугольник 14"/>
          <p:cNvSpPr/>
          <p:nvPr/>
        </p:nvSpPr>
        <p:spPr>
          <a:xfrm>
            <a:off x="4964638" y="3798008"/>
            <a:ext cx="3783826" cy="484632"/>
          </a:xfrm>
          <a:prstGeom prst="homePlat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Обязательный новый порядок</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Пятиугольник 16"/>
          <p:cNvSpPr/>
          <p:nvPr/>
        </p:nvSpPr>
        <p:spPr>
          <a:xfrm>
            <a:off x="1906717" y="4980529"/>
            <a:ext cx="5473595" cy="484632"/>
          </a:xfrm>
          <a:prstGeom prst="homePlate">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Добровольный новый порядок</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8" name="Пятиугольник 17"/>
          <p:cNvSpPr/>
          <p:nvPr/>
        </p:nvSpPr>
        <p:spPr>
          <a:xfrm>
            <a:off x="7380312" y="5630630"/>
            <a:ext cx="1368152" cy="532420"/>
          </a:xfrm>
          <a:prstGeom prst="homePlat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chemeClr val="tx1"/>
                </a:solidFill>
                <a:latin typeface="Verdana" panose="020B0604030504040204" pitchFamily="34" charset="0"/>
                <a:ea typeface="Verdana" panose="020B0604030504040204" pitchFamily="34" charset="0"/>
                <a:cs typeface="Verdana" panose="020B0604030504040204" pitchFamily="34" charset="0"/>
              </a:rPr>
              <a:t>Обязательный новый </a:t>
            </a:r>
            <a:r>
              <a:rPr lang="ru-RU" sz="11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порядок</a:t>
            </a:r>
            <a:endParaRPr lang="ru-RU" sz="1000" dirty="0">
              <a:latin typeface="Verdana" panose="020B0604030504040204" pitchFamily="34" charset="0"/>
              <a:ea typeface="Verdana" panose="020B0604030504040204" pitchFamily="34" charset="0"/>
              <a:cs typeface="Verdana" panose="020B0604030504040204" pitchFamily="34" charset="0"/>
            </a:endParaRPr>
          </a:p>
        </p:txBody>
      </p:sp>
      <p:sp>
        <p:nvSpPr>
          <p:cNvPr id="19" name="Прямоугольник 18"/>
          <p:cNvSpPr/>
          <p:nvPr/>
        </p:nvSpPr>
        <p:spPr>
          <a:xfrm>
            <a:off x="3010942" y="1284663"/>
            <a:ext cx="1285212" cy="1590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01.02.2017</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20" name="Прямоугольник 19"/>
          <p:cNvSpPr/>
          <p:nvPr/>
        </p:nvSpPr>
        <p:spPr>
          <a:xfrm>
            <a:off x="4251412" y="1265050"/>
            <a:ext cx="1202432" cy="2197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01.07.2017</a:t>
            </a:r>
          </a:p>
        </p:txBody>
      </p:sp>
      <p:sp>
        <p:nvSpPr>
          <p:cNvPr id="21" name="Прямоугольник 20"/>
          <p:cNvSpPr/>
          <p:nvPr/>
        </p:nvSpPr>
        <p:spPr>
          <a:xfrm>
            <a:off x="6694314" y="1271545"/>
            <a:ext cx="1265162" cy="1800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01.07.2018</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25" name="Прямая соединительная линия 24"/>
          <p:cNvCxnSpPr>
            <a:stCxn id="19" idx="2"/>
            <a:endCxn id="14" idx="1"/>
          </p:cNvCxnSpPr>
          <p:nvPr/>
        </p:nvCxnSpPr>
        <p:spPr>
          <a:xfrm flipH="1">
            <a:off x="3638499" y="1443684"/>
            <a:ext cx="15049" cy="1884689"/>
          </a:xfrm>
          <a:prstGeom prst="line">
            <a:avLst/>
          </a:prstGeom>
          <a:ln/>
        </p:spPr>
        <p:style>
          <a:lnRef idx="1">
            <a:schemeClr val="dk1"/>
          </a:lnRef>
          <a:fillRef idx="0">
            <a:schemeClr val="dk1"/>
          </a:fillRef>
          <a:effectRef idx="0">
            <a:schemeClr val="dk1"/>
          </a:effectRef>
          <a:fontRef idx="minor">
            <a:schemeClr val="tx1"/>
          </a:fontRef>
        </p:style>
      </p:cxnSp>
      <p:cxnSp>
        <p:nvCxnSpPr>
          <p:cNvPr id="28" name="Прямая соединительная линия 27"/>
          <p:cNvCxnSpPr>
            <a:endCxn id="15" idx="1"/>
          </p:cNvCxnSpPr>
          <p:nvPr/>
        </p:nvCxnSpPr>
        <p:spPr>
          <a:xfrm flipH="1">
            <a:off x="4964638" y="1451565"/>
            <a:ext cx="14390" cy="2588759"/>
          </a:xfrm>
          <a:prstGeom prst="line">
            <a:avLst/>
          </a:prstGeom>
          <a:ln w="12700"/>
        </p:spPr>
        <p:style>
          <a:lnRef idx="1">
            <a:schemeClr val="dk1"/>
          </a:lnRef>
          <a:fillRef idx="0">
            <a:schemeClr val="dk1"/>
          </a:fillRef>
          <a:effectRef idx="0">
            <a:schemeClr val="dk1"/>
          </a:effectRef>
          <a:fontRef idx="minor">
            <a:schemeClr val="tx1"/>
          </a:fontRef>
        </p:style>
      </p:cxnSp>
      <p:cxnSp>
        <p:nvCxnSpPr>
          <p:cNvPr id="31" name="Прямая соединительная линия 30"/>
          <p:cNvCxnSpPr>
            <a:stCxn id="21" idx="2"/>
            <a:endCxn id="18" idx="1"/>
          </p:cNvCxnSpPr>
          <p:nvPr/>
        </p:nvCxnSpPr>
        <p:spPr>
          <a:xfrm>
            <a:off x="7326895" y="1451565"/>
            <a:ext cx="53417" cy="444527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2694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Прямая соединительная линия 4"/>
          <p:cNvCxnSpPr/>
          <p:nvPr/>
        </p:nvCxnSpPr>
        <p:spPr>
          <a:xfrm>
            <a:off x="1763688" y="620688"/>
            <a:ext cx="7380312" cy="0"/>
          </a:xfrm>
          <a:prstGeom prst="line">
            <a:avLst/>
          </a:prstGeom>
          <a:ln w="19050"/>
        </p:spPr>
        <p:style>
          <a:lnRef idx="3">
            <a:schemeClr val="accent2"/>
          </a:lnRef>
          <a:fillRef idx="0">
            <a:schemeClr val="accent2"/>
          </a:fillRef>
          <a:effectRef idx="2">
            <a:schemeClr val="accent2"/>
          </a:effectRef>
          <a:fontRef idx="minor">
            <a:schemeClr val="tx1"/>
          </a:fontRef>
        </p:style>
      </p:cxnSp>
      <p:pic>
        <p:nvPicPr>
          <p:cNvPr id="15" name="Рисунок 14" descr="надпись.png"/>
          <p:cNvPicPr>
            <a:picLocks noChangeAspect="1"/>
          </p:cNvPicPr>
          <p:nvPr/>
        </p:nvPicPr>
        <p:blipFill>
          <a:blip r:embed="rId2" cstate="screen"/>
          <a:stretch>
            <a:fillRect/>
          </a:stretch>
        </p:blipFill>
        <p:spPr>
          <a:xfrm>
            <a:off x="2987824" y="260648"/>
            <a:ext cx="6333221" cy="323061"/>
          </a:xfrm>
          <a:prstGeom prst="rect">
            <a:avLst/>
          </a:prstGeom>
        </p:spPr>
      </p:pic>
      <p:pic>
        <p:nvPicPr>
          <p:cNvPr id="4" name="Рисунок 3" descr="hd_rn.jpg"/>
          <p:cNvPicPr>
            <a:picLocks noChangeAspect="1"/>
          </p:cNvPicPr>
          <p:nvPr/>
        </p:nvPicPr>
        <p:blipFill>
          <a:blip r:embed="rId3" cstate="screen"/>
          <a:srcRect/>
          <a:stretch>
            <a:fillRect/>
          </a:stretch>
        </p:blipFill>
        <p:spPr>
          <a:xfrm>
            <a:off x="251520" y="383059"/>
            <a:ext cx="1535645" cy="1101725"/>
          </a:xfrm>
          <a:prstGeom prst="rect">
            <a:avLst/>
          </a:prstGeom>
        </p:spPr>
      </p:pic>
      <p:sp>
        <p:nvSpPr>
          <p:cNvPr id="2" name="Прямоугольник 1"/>
          <p:cNvSpPr/>
          <p:nvPr/>
        </p:nvSpPr>
        <p:spPr>
          <a:xfrm>
            <a:off x="1979712" y="749255"/>
            <a:ext cx="4752528" cy="584775"/>
          </a:xfrm>
          <a:prstGeom prst="rect">
            <a:avLst/>
          </a:prstGeom>
        </p:spPr>
        <p:txBody>
          <a:bodyPr wrap="square">
            <a:spAutoFit/>
          </a:bodyPr>
          <a:lstStyle/>
          <a:p>
            <a:r>
              <a:rPr lang="ru-RU" sz="3200" b="1" u="sng" dirty="0" smtClean="0">
                <a:latin typeface="Verdana" panose="020B0604030504040204" pitchFamily="34" charset="0"/>
                <a:ea typeface="Verdana" panose="020B0604030504040204" pitchFamily="34" charset="0"/>
                <a:cs typeface="Verdana" panose="020B0604030504040204" pitchFamily="34" charset="0"/>
              </a:rPr>
              <a:t>ВНИМАНИЕ!</a:t>
            </a:r>
            <a:endParaRPr lang="ru-RU" sz="3200"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Прямоугольник 2"/>
          <p:cNvSpPr/>
          <p:nvPr/>
        </p:nvSpPr>
        <p:spPr>
          <a:xfrm>
            <a:off x="395534" y="3437284"/>
            <a:ext cx="8352927" cy="1200329"/>
          </a:xfrm>
          <a:prstGeom prst="rect">
            <a:avLst/>
          </a:prstGeom>
        </p:spPr>
        <p:txBody>
          <a:bodyPr wrap="square">
            <a:spAutoFit/>
          </a:bodyPr>
          <a:lstStyle/>
          <a:p>
            <a:pPr algn="just"/>
            <a:r>
              <a:rPr lang="ru-RU" b="1" dirty="0" smtClean="0">
                <a:latin typeface="Verdana" panose="020B0604030504040204" pitchFamily="34" charset="0"/>
                <a:ea typeface="Verdana" panose="020B0604030504040204" pitchFamily="34" charset="0"/>
                <a:cs typeface="Verdana" panose="020B0604030504040204" pitchFamily="34" charset="0"/>
              </a:rPr>
              <a:t>- Если срок действия ЭКЛЗ истекает в период с 01.02.2017 до 01.07.2017, необходимо регистрировать фискальный накопитель в соответствии с новым порядком применения ККТ, ЭКЛЗ применять нельзя</a:t>
            </a:r>
            <a:endParaRPr lang="ru-RU" b="1" dirty="0">
              <a:latin typeface="Verdana" panose="020B0604030504040204" pitchFamily="34" charset="0"/>
              <a:ea typeface="Verdana" panose="020B0604030504040204" pitchFamily="34" charset="0"/>
              <a:cs typeface="Verdana" panose="020B0604030504040204" pitchFamily="34" charset="0"/>
            </a:endParaRPr>
          </a:p>
        </p:txBody>
      </p:sp>
      <p:sp>
        <p:nvSpPr>
          <p:cNvPr id="6" name="Прямоугольник 5"/>
          <p:cNvSpPr/>
          <p:nvPr/>
        </p:nvSpPr>
        <p:spPr>
          <a:xfrm>
            <a:off x="395534" y="1844824"/>
            <a:ext cx="8352927" cy="1200329"/>
          </a:xfrm>
          <a:prstGeom prst="rect">
            <a:avLst/>
          </a:prstGeom>
        </p:spPr>
        <p:txBody>
          <a:bodyPr wrap="square">
            <a:spAutoFit/>
          </a:bodyPr>
          <a:lstStyle/>
          <a:p>
            <a:pPr algn="just"/>
            <a:r>
              <a:rPr lang="ru-RU" b="1" dirty="0" smtClean="0">
                <a:latin typeface="Verdana" panose="020B0604030504040204" pitchFamily="34" charset="0"/>
                <a:ea typeface="Verdana" panose="020B0604030504040204" pitchFamily="34" charset="0"/>
                <a:cs typeface="Verdana" panose="020B0604030504040204" pitchFamily="34" charset="0"/>
              </a:rPr>
              <a:t>- Если срок действия ЭКЛЗ истекает до 01.02.2017, то можно перерегистрировать ЭКЛЗ, которая будет действительна до 01.07.2017, после 01.07.2017 необходимо заменить ЭКЛЗ на фискальный накопитель</a:t>
            </a:r>
            <a:endParaRPr lang="ru-RU" b="1" dirty="0">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d_rn.jpg"/>
          <p:cNvPicPr>
            <a:picLocks noChangeAspect="1"/>
          </p:cNvPicPr>
          <p:nvPr/>
        </p:nvPicPr>
        <p:blipFill>
          <a:blip r:embed="rId2" cstate="screen"/>
          <a:srcRect/>
          <a:stretch>
            <a:fillRect/>
          </a:stretch>
        </p:blipFill>
        <p:spPr>
          <a:xfrm>
            <a:off x="251520" y="383059"/>
            <a:ext cx="1535645" cy="1101725"/>
          </a:xfrm>
          <a:prstGeom prst="rect">
            <a:avLst/>
          </a:prstGeom>
        </p:spPr>
      </p:pic>
      <p:cxnSp>
        <p:nvCxnSpPr>
          <p:cNvPr id="5" name="Прямая соединительная линия 4"/>
          <p:cNvCxnSpPr/>
          <p:nvPr/>
        </p:nvCxnSpPr>
        <p:spPr>
          <a:xfrm>
            <a:off x="1763688" y="620688"/>
            <a:ext cx="7380312" cy="0"/>
          </a:xfrm>
          <a:prstGeom prst="line">
            <a:avLst/>
          </a:prstGeom>
          <a:ln w="19050"/>
        </p:spPr>
        <p:style>
          <a:lnRef idx="3">
            <a:schemeClr val="accent2"/>
          </a:lnRef>
          <a:fillRef idx="0">
            <a:schemeClr val="accent2"/>
          </a:fillRef>
          <a:effectRef idx="2">
            <a:schemeClr val="accent2"/>
          </a:effectRef>
          <a:fontRef idx="minor">
            <a:schemeClr val="tx1"/>
          </a:fontRef>
        </p:style>
      </p:cxnSp>
      <p:pic>
        <p:nvPicPr>
          <p:cNvPr id="9" name="Рисунок 8" descr="надпись.png"/>
          <p:cNvPicPr>
            <a:picLocks noChangeAspect="1"/>
          </p:cNvPicPr>
          <p:nvPr/>
        </p:nvPicPr>
        <p:blipFill>
          <a:blip r:embed="rId3" cstate="screen"/>
          <a:stretch>
            <a:fillRect/>
          </a:stretch>
        </p:blipFill>
        <p:spPr>
          <a:xfrm>
            <a:off x="2987824" y="260648"/>
            <a:ext cx="6333221" cy="323061"/>
          </a:xfrm>
          <a:prstGeom prst="rect">
            <a:avLst/>
          </a:prstGeom>
        </p:spPr>
      </p:pic>
      <p:sp>
        <p:nvSpPr>
          <p:cNvPr id="2" name="Прямоугольник 1"/>
          <p:cNvSpPr/>
          <p:nvPr/>
        </p:nvSpPr>
        <p:spPr>
          <a:xfrm>
            <a:off x="2051720" y="673652"/>
            <a:ext cx="6768752" cy="369332"/>
          </a:xfrm>
          <a:prstGeom prst="rect">
            <a:avLst/>
          </a:prstGeom>
        </p:spPr>
        <p:txBody>
          <a:bodyPr wrap="square">
            <a:spAutoFit/>
          </a:bodyPr>
          <a:lstStyle/>
          <a:p>
            <a:pPr algn="just"/>
            <a:r>
              <a:rPr lang="ru-RU" b="1" dirty="0" smtClean="0">
                <a:latin typeface="Verdana" panose="020B0604030504040204" pitchFamily="34" charset="0"/>
                <a:ea typeface="Verdana" panose="020B0604030504040204" pitchFamily="34" charset="0"/>
                <a:cs typeface="Verdana" panose="020B0604030504040204" pitchFamily="34" charset="0"/>
              </a:rPr>
              <a:t>Изменение схемы взаимодействия с ФНС и ЦТО</a:t>
            </a:r>
            <a:endParaRPr lang="ru-RU" b="1" dirty="0">
              <a:latin typeface="Verdana" panose="020B0604030504040204" pitchFamily="34" charset="0"/>
              <a:ea typeface="Verdana" panose="020B0604030504040204" pitchFamily="34" charset="0"/>
              <a:cs typeface="Verdana" panose="020B0604030504040204" pitchFamily="34" charset="0"/>
            </a:endParaRPr>
          </a:p>
        </p:txBody>
      </p:sp>
      <p:sp>
        <p:nvSpPr>
          <p:cNvPr id="3" name="Скругленный прямоугольник 2"/>
          <p:cNvSpPr/>
          <p:nvPr/>
        </p:nvSpPr>
        <p:spPr>
          <a:xfrm>
            <a:off x="367611" y="2281309"/>
            <a:ext cx="1778496" cy="914400"/>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Дистрибьютор ККТ</a:t>
            </a:r>
            <a:endParaRPr lang="ru-RU"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Скругленный прямоугольник 5"/>
          <p:cNvSpPr/>
          <p:nvPr/>
        </p:nvSpPr>
        <p:spPr>
          <a:xfrm>
            <a:off x="367611" y="4688652"/>
            <a:ext cx="1778496" cy="914400"/>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Дистрибьютор ККТ</a:t>
            </a:r>
            <a:endParaRPr lang="ru-RU"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7" name="Скругленный прямоугольник 6"/>
          <p:cNvSpPr/>
          <p:nvPr/>
        </p:nvSpPr>
        <p:spPr>
          <a:xfrm>
            <a:off x="3297371" y="1721746"/>
            <a:ext cx="2016224" cy="2106364"/>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КЛИЕНТ</a:t>
            </a:r>
            <a:endParaRPr lang="ru-RU" sz="16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Скругленный прямоугольник 7"/>
          <p:cNvSpPr/>
          <p:nvPr/>
        </p:nvSpPr>
        <p:spPr>
          <a:xfrm>
            <a:off x="3345112" y="4210513"/>
            <a:ext cx="1944216" cy="2206034"/>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КЛИЕНТ</a:t>
            </a:r>
            <a:endParaRPr lang="ru-RU"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Скругленный прямоугольник 9"/>
          <p:cNvSpPr/>
          <p:nvPr/>
        </p:nvSpPr>
        <p:spPr>
          <a:xfrm>
            <a:off x="7906072" y="1721746"/>
            <a:ext cx="914400" cy="914400"/>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ЦТО</a:t>
            </a:r>
            <a:endParaRPr lang="ru-RU" sz="16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Скругленный прямоугольник 10"/>
          <p:cNvSpPr/>
          <p:nvPr/>
        </p:nvSpPr>
        <p:spPr>
          <a:xfrm>
            <a:off x="7906072" y="2954998"/>
            <a:ext cx="914400" cy="914400"/>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ФНС</a:t>
            </a:r>
            <a:endParaRPr lang="ru-RU" sz="16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Скругленный прямоугольник 11"/>
          <p:cNvSpPr/>
          <p:nvPr/>
        </p:nvSpPr>
        <p:spPr>
          <a:xfrm>
            <a:off x="7556758" y="4210513"/>
            <a:ext cx="914400" cy="914400"/>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ОФД</a:t>
            </a:r>
            <a:endParaRPr lang="ru-RU" sz="16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Скругленный прямоугольник 12"/>
          <p:cNvSpPr/>
          <p:nvPr/>
        </p:nvSpPr>
        <p:spPr>
          <a:xfrm>
            <a:off x="7556758" y="5502147"/>
            <a:ext cx="914400" cy="914400"/>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ФНС</a:t>
            </a:r>
            <a:endParaRPr lang="ru-RU" sz="16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Стрелка вправо 13"/>
          <p:cNvSpPr/>
          <p:nvPr/>
        </p:nvSpPr>
        <p:spPr>
          <a:xfrm>
            <a:off x="2256405" y="249619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продажа</a:t>
            </a:r>
            <a:endParaRPr lang="ru-RU" sz="11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Стрелка вправо 14"/>
          <p:cNvSpPr/>
          <p:nvPr/>
        </p:nvSpPr>
        <p:spPr>
          <a:xfrm>
            <a:off x="2256405" y="485311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продажа</a:t>
            </a:r>
            <a:endParaRPr lang="ru-RU" sz="11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Двойная стрелка влево/вправо 15"/>
          <p:cNvSpPr/>
          <p:nvPr/>
        </p:nvSpPr>
        <p:spPr>
          <a:xfrm>
            <a:off x="5376153" y="1892379"/>
            <a:ext cx="2430750" cy="59639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обслуживание</a:t>
            </a:r>
            <a:endParaRPr lang="ru-RU"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Двойная стрелка влево/вправо 16"/>
          <p:cNvSpPr/>
          <p:nvPr/>
        </p:nvSpPr>
        <p:spPr>
          <a:xfrm>
            <a:off x="5364401" y="3093862"/>
            <a:ext cx="2430750" cy="54715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постановка на учет</a:t>
            </a:r>
            <a:endParaRPr lang="ru-RU"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8" name="Двойная стрелка влево/вправо 17"/>
          <p:cNvSpPr/>
          <p:nvPr/>
        </p:nvSpPr>
        <p:spPr>
          <a:xfrm>
            <a:off x="5393766" y="4410708"/>
            <a:ext cx="2058554"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обмен данными</a:t>
            </a:r>
            <a:endParaRPr lang="ru-RU"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9" name="Двойная стрелка влево/вправо 18"/>
          <p:cNvSpPr/>
          <p:nvPr/>
        </p:nvSpPr>
        <p:spPr>
          <a:xfrm>
            <a:off x="5393766" y="5717031"/>
            <a:ext cx="2058554"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регистрация онлайн</a:t>
            </a:r>
            <a:endParaRPr lang="ru-RU"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20" name="Двойная стрелка влево/вправо 19"/>
          <p:cNvSpPr/>
          <p:nvPr/>
        </p:nvSpPr>
        <p:spPr>
          <a:xfrm rot="5400000">
            <a:off x="7971641" y="5113076"/>
            <a:ext cx="169254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обмен данными</a:t>
            </a:r>
            <a:endParaRPr lang="ru-RU"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d_rn.jpg"/>
          <p:cNvPicPr>
            <a:picLocks noChangeAspect="1"/>
          </p:cNvPicPr>
          <p:nvPr/>
        </p:nvPicPr>
        <p:blipFill>
          <a:blip r:embed="rId2" cstate="screen"/>
          <a:srcRect/>
          <a:stretch>
            <a:fillRect/>
          </a:stretch>
        </p:blipFill>
        <p:spPr>
          <a:xfrm>
            <a:off x="251520" y="383059"/>
            <a:ext cx="1535645" cy="1101725"/>
          </a:xfrm>
          <a:prstGeom prst="rect">
            <a:avLst/>
          </a:prstGeom>
        </p:spPr>
      </p:pic>
      <p:cxnSp>
        <p:nvCxnSpPr>
          <p:cNvPr id="5" name="Прямая соединительная линия 4"/>
          <p:cNvCxnSpPr/>
          <p:nvPr/>
        </p:nvCxnSpPr>
        <p:spPr>
          <a:xfrm>
            <a:off x="1763688" y="620688"/>
            <a:ext cx="7380312" cy="0"/>
          </a:xfrm>
          <a:prstGeom prst="line">
            <a:avLst/>
          </a:prstGeom>
          <a:ln w="19050"/>
        </p:spPr>
        <p:style>
          <a:lnRef idx="3">
            <a:schemeClr val="accent2"/>
          </a:lnRef>
          <a:fillRef idx="0">
            <a:schemeClr val="accent2"/>
          </a:fillRef>
          <a:effectRef idx="2">
            <a:schemeClr val="accent2"/>
          </a:effectRef>
          <a:fontRef idx="minor">
            <a:schemeClr val="tx1"/>
          </a:fontRef>
        </p:style>
      </p:cxnSp>
      <p:pic>
        <p:nvPicPr>
          <p:cNvPr id="7" name="Рисунок 6" descr="надпись.png"/>
          <p:cNvPicPr>
            <a:picLocks noChangeAspect="1"/>
          </p:cNvPicPr>
          <p:nvPr/>
        </p:nvPicPr>
        <p:blipFill>
          <a:blip r:embed="rId3" cstate="screen"/>
          <a:stretch>
            <a:fillRect/>
          </a:stretch>
        </p:blipFill>
        <p:spPr>
          <a:xfrm>
            <a:off x="2987824" y="260648"/>
            <a:ext cx="6333221" cy="323061"/>
          </a:xfrm>
          <a:prstGeom prst="rect">
            <a:avLst/>
          </a:prstGeom>
        </p:spPr>
      </p:pic>
      <p:sp>
        <p:nvSpPr>
          <p:cNvPr id="2" name="Прямоугольник 1"/>
          <p:cNvSpPr/>
          <p:nvPr/>
        </p:nvSpPr>
        <p:spPr>
          <a:xfrm>
            <a:off x="1787165" y="749255"/>
            <a:ext cx="2058577" cy="369332"/>
          </a:xfrm>
          <a:prstGeom prst="rect">
            <a:avLst/>
          </a:prstGeom>
        </p:spPr>
        <p:txBody>
          <a:bodyPr wrap="none">
            <a:spAutoFit/>
          </a:bodyPr>
          <a:lstStyle/>
          <a:p>
            <a:pPr algn="ctr"/>
            <a:r>
              <a:rPr lang="ru-RU" b="1" dirty="0" smtClean="0">
                <a:latin typeface="Verdana" panose="020B0604030504040204" pitchFamily="34" charset="0"/>
                <a:ea typeface="Verdana" panose="020B0604030504040204" pitchFamily="34" charset="0"/>
                <a:cs typeface="Verdana" panose="020B0604030504040204" pitchFamily="34" charset="0"/>
              </a:rPr>
              <a:t>Схема работы</a:t>
            </a:r>
            <a:endParaRPr lang="ru-RU" b="1" dirty="0">
              <a:latin typeface="Verdana" panose="020B0604030504040204" pitchFamily="34" charset="0"/>
              <a:ea typeface="Verdana" panose="020B0604030504040204" pitchFamily="34" charset="0"/>
              <a:cs typeface="Verdana" panose="020B0604030504040204" pitchFamily="34" charset="0"/>
            </a:endParaRPr>
          </a:p>
        </p:txBody>
      </p:sp>
      <p:sp>
        <p:nvSpPr>
          <p:cNvPr id="3" name="Прямоугольник 2"/>
          <p:cNvSpPr/>
          <p:nvPr/>
        </p:nvSpPr>
        <p:spPr>
          <a:xfrm>
            <a:off x="251520" y="1794520"/>
            <a:ext cx="91440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 name="Прямоугольник 5"/>
          <p:cNvSpPr/>
          <p:nvPr/>
        </p:nvSpPr>
        <p:spPr>
          <a:xfrm>
            <a:off x="251520" y="5567536"/>
            <a:ext cx="91440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7956376" y="1794520"/>
            <a:ext cx="91440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7956376" y="5567536"/>
            <a:ext cx="91440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a:off x="2446474" y="1794416"/>
            <a:ext cx="1287928" cy="914400"/>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Продавец</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Скругленный прямоугольник 10"/>
          <p:cNvSpPr/>
          <p:nvPr/>
        </p:nvSpPr>
        <p:spPr>
          <a:xfrm>
            <a:off x="2446474" y="5575960"/>
            <a:ext cx="1399268" cy="914400"/>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Покупатель</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Скругленный прямоугольник 12"/>
          <p:cNvSpPr/>
          <p:nvPr/>
        </p:nvSpPr>
        <p:spPr>
          <a:xfrm>
            <a:off x="5076055" y="5515972"/>
            <a:ext cx="1289489" cy="965859"/>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ФНС</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Прямоугольник 13"/>
          <p:cNvSpPr/>
          <p:nvPr/>
        </p:nvSpPr>
        <p:spPr>
          <a:xfrm>
            <a:off x="251520" y="1794416"/>
            <a:ext cx="1296144"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Регистрирует и применяет ККТ</a:t>
            </a:r>
            <a:endParaRPr lang="ru-RU" sz="11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Прямоугольник 14"/>
          <p:cNvSpPr/>
          <p:nvPr/>
        </p:nvSpPr>
        <p:spPr>
          <a:xfrm>
            <a:off x="251520" y="5567432"/>
            <a:ext cx="1296144"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Проверяет чеки и направляет жалобы в ФНС</a:t>
            </a:r>
            <a:endParaRPr lang="ru-RU" sz="11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Прямоугольник 15"/>
          <p:cNvSpPr/>
          <p:nvPr/>
        </p:nvSpPr>
        <p:spPr>
          <a:xfrm>
            <a:off x="7513879" y="1794416"/>
            <a:ext cx="1356897"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Осуществляет обработку фискальных данных</a:t>
            </a:r>
            <a:endParaRPr lang="ru-RU" sz="11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Прямоугольник 16"/>
          <p:cNvSpPr/>
          <p:nvPr/>
        </p:nvSpPr>
        <p:spPr>
          <a:xfrm>
            <a:off x="7092281" y="5567432"/>
            <a:ext cx="177849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Осуществляет автоматизированный контроль</a:t>
            </a:r>
            <a:endParaRPr lang="ru-RU" sz="10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8" name="Скругленный прямоугольник 17"/>
          <p:cNvSpPr/>
          <p:nvPr/>
        </p:nvSpPr>
        <p:spPr>
          <a:xfrm>
            <a:off x="5076056" y="1794416"/>
            <a:ext cx="1289489" cy="914400"/>
          </a:xfrm>
          <a:prstGeom prst="round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ОФД</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20" name="Прямая со стрелкой 19"/>
          <p:cNvCxnSpPr/>
          <p:nvPr/>
        </p:nvCxnSpPr>
        <p:spPr>
          <a:xfrm flipH="1">
            <a:off x="1608418" y="2059045"/>
            <a:ext cx="750836" cy="14581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flipH="1" flipV="1">
            <a:off x="1602982" y="6033160"/>
            <a:ext cx="756272" cy="20415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p:nvPr/>
        </p:nvCxnSpPr>
        <p:spPr>
          <a:xfrm>
            <a:off x="6471659" y="1988840"/>
            <a:ext cx="908653" cy="21602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Прямая со стрелкой 36"/>
          <p:cNvCxnSpPr/>
          <p:nvPr/>
        </p:nvCxnSpPr>
        <p:spPr>
          <a:xfrm flipV="1">
            <a:off x="6453720" y="5998902"/>
            <a:ext cx="566552" cy="13633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Стрелка вправо 41"/>
          <p:cNvSpPr/>
          <p:nvPr/>
        </p:nvSpPr>
        <p:spPr>
          <a:xfrm>
            <a:off x="3821622" y="1988840"/>
            <a:ext cx="1187535" cy="702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3" name="Стрелка вправо 42"/>
          <p:cNvSpPr/>
          <p:nvPr/>
        </p:nvSpPr>
        <p:spPr>
          <a:xfrm>
            <a:off x="3932962" y="5661248"/>
            <a:ext cx="1076195"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5" name="Стрелка вправо 44"/>
          <p:cNvSpPr/>
          <p:nvPr/>
        </p:nvSpPr>
        <p:spPr>
          <a:xfrm rot="16200000">
            <a:off x="1422009" y="4071209"/>
            <a:ext cx="2664296" cy="1245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6" name="Стрелка вправо 45"/>
          <p:cNvSpPr/>
          <p:nvPr/>
        </p:nvSpPr>
        <p:spPr>
          <a:xfrm rot="5400000">
            <a:off x="2141220" y="4080009"/>
            <a:ext cx="2664296" cy="1069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7" name="Стрелка вправо 46"/>
          <p:cNvSpPr/>
          <p:nvPr/>
        </p:nvSpPr>
        <p:spPr>
          <a:xfrm rot="16200000">
            <a:off x="4762708" y="4043714"/>
            <a:ext cx="2660353" cy="1373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9" name="Стрелка вправо 48"/>
          <p:cNvSpPr/>
          <p:nvPr/>
        </p:nvSpPr>
        <p:spPr>
          <a:xfrm rot="5400000">
            <a:off x="4060793" y="4054750"/>
            <a:ext cx="2641214" cy="1504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1" name="Стрелка влево 50"/>
          <p:cNvSpPr/>
          <p:nvPr/>
        </p:nvSpPr>
        <p:spPr>
          <a:xfrm>
            <a:off x="3932962" y="6237312"/>
            <a:ext cx="1066034" cy="720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2" name="Стрелка влево 51"/>
          <p:cNvSpPr/>
          <p:nvPr/>
        </p:nvSpPr>
        <p:spPr>
          <a:xfrm>
            <a:off x="3819365" y="2441431"/>
            <a:ext cx="1189792" cy="7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3" name="Прямоугольник 52"/>
          <p:cNvSpPr/>
          <p:nvPr/>
        </p:nvSpPr>
        <p:spPr>
          <a:xfrm>
            <a:off x="2939892" y="3844925"/>
            <a:ext cx="348172" cy="372794"/>
          </a:xfrm>
          <a:prstGeom prst="rect">
            <a:avLst/>
          </a:prstGeom>
        </p:spPr>
        <p:txBody>
          <a:bodyPr wrap="none">
            <a:spAutoFit/>
          </a:bodyPr>
          <a:lstStyle/>
          <a:p>
            <a:pPr>
              <a:lnSpc>
                <a:spcPct val="107000"/>
              </a:lnSpc>
              <a:spcAft>
                <a:spcPts val="800"/>
              </a:spcAft>
            </a:pPr>
            <a:r>
              <a:rPr lang="ru-RU" b="1" dirty="0">
                <a:latin typeface="Verdana" panose="020B0604030504040204" pitchFamily="34" charset="0"/>
                <a:ea typeface="Calibri" panose="020F0502020204030204" pitchFamily="34" charset="0"/>
                <a:cs typeface="Times New Roman" panose="02020603050405020304" pitchFamily="18" charset="0"/>
              </a:rPr>
              <a:t>1</a:t>
            </a:r>
            <a:endParaRPr lang="ru-RU"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4" name="Прямоугольник 53"/>
          <p:cNvSpPr/>
          <p:nvPr/>
        </p:nvSpPr>
        <p:spPr>
          <a:xfrm>
            <a:off x="4194601" y="2088735"/>
            <a:ext cx="348172" cy="372794"/>
          </a:xfrm>
          <a:prstGeom prst="rect">
            <a:avLst/>
          </a:prstGeom>
        </p:spPr>
        <p:txBody>
          <a:bodyPr wrap="none">
            <a:spAutoFit/>
          </a:bodyPr>
          <a:lstStyle/>
          <a:p>
            <a:pPr>
              <a:lnSpc>
                <a:spcPct val="107000"/>
              </a:lnSpc>
              <a:spcAft>
                <a:spcPts val="800"/>
              </a:spcAft>
            </a:pPr>
            <a:r>
              <a:rPr lang="ru-RU" b="1" dirty="0">
                <a:latin typeface="Verdana" panose="020B0604030504040204" pitchFamily="34" charset="0"/>
                <a:ea typeface="Calibri" panose="020F0502020204030204" pitchFamily="34" charset="0"/>
                <a:cs typeface="Times New Roman" panose="02020603050405020304" pitchFamily="18" charset="0"/>
              </a:rPr>
              <a:t>2</a:t>
            </a:r>
            <a:endParaRPr lang="ru-RU"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Прямоугольник 54"/>
          <p:cNvSpPr/>
          <p:nvPr/>
        </p:nvSpPr>
        <p:spPr>
          <a:xfrm>
            <a:off x="5554728" y="3829023"/>
            <a:ext cx="348172" cy="372794"/>
          </a:xfrm>
          <a:prstGeom prst="rect">
            <a:avLst/>
          </a:prstGeom>
        </p:spPr>
        <p:txBody>
          <a:bodyPr wrap="none">
            <a:spAutoFit/>
          </a:bodyPr>
          <a:lstStyle/>
          <a:p>
            <a:pPr>
              <a:lnSpc>
                <a:spcPct val="107000"/>
              </a:lnSpc>
              <a:spcAft>
                <a:spcPts val="800"/>
              </a:spcAft>
            </a:pPr>
            <a:r>
              <a:rPr lang="ru-RU" b="1" dirty="0">
                <a:latin typeface="Verdana" panose="020B0604030504040204" pitchFamily="34" charset="0"/>
                <a:ea typeface="Calibri" panose="020F0502020204030204" pitchFamily="34" charset="0"/>
                <a:cs typeface="Times New Roman" panose="02020603050405020304" pitchFamily="18" charset="0"/>
              </a:rPr>
              <a:t>3</a:t>
            </a:r>
            <a:endParaRPr lang="ru-RU"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6" name="Прямоугольник 55"/>
          <p:cNvSpPr/>
          <p:nvPr/>
        </p:nvSpPr>
        <p:spPr>
          <a:xfrm>
            <a:off x="4248500" y="5804553"/>
            <a:ext cx="348172" cy="388696"/>
          </a:xfrm>
          <a:prstGeom prst="rect">
            <a:avLst/>
          </a:prstGeom>
        </p:spPr>
        <p:txBody>
          <a:bodyPr wrap="none">
            <a:spAutoFit/>
          </a:bodyPr>
          <a:lstStyle/>
          <a:p>
            <a:pPr>
              <a:lnSpc>
                <a:spcPct val="107000"/>
              </a:lnSpc>
              <a:spcAft>
                <a:spcPts val="800"/>
              </a:spcAft>
            </a:pPr>
            <a:r>
              <a:rPr lang="ru-RU" b="1" dirty="0">
                <a:latin typeface="Verdana" panose="020B0604030504040204" pitchFamily="34" charset="0"/>
                <a:ea typeface="Calibri" panose="020F0502020204030204" pitchFamily="34" charset="0"/>
                <a:cs typeface="Times New Roman" panose="02020603050405020304" pitchFamily="18" charset="0"/>
              </a:rPr>
              <a:t>4</a:t>
            </a:r>
            <a:endParaRPr lang="ru-RU"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7" name="Прямоугольник 56"/>
          <p:cNvSpPr/>
          <p:nvPr/>
        </p:nvSpPr>
        <p:spPr>
          <a:xfrm>
            <a:off x="3479048" y="3851384"/>
            <a:ext cx="511679" cy="289951"/>
          </a:xfrm>
          <a:prstGeom prst="rect">
            <a:avLst/>
          </a:prstGeom>
        </p:spPr>
        <p:txBody>
          <a:bodyPr wrap="none">
            <a:spAutoFit/>
          </a:bodyPr>
          <a:lstStyle/>
          <a:p>
            <a:pPr>
              <a:lnSpc>
                <a:spcPct val="107000"/>
              </a:lnSpc>
              <a:spcAft>
                <a:spcPts val="800"/>
              </a:spcAft>
            </a:pPr>
            <a:r>
              <a:rPr lang="ru-RU" sz="1200" b="1" dirty="0">
                <a:latin typeface="Verdana" panose="020B0604030504040204" pitchFamily="34" charset="0"/>
                <a:ea typeface="Calibri" panose="020F0502020204030204" pitchFamily="34" charset="0"/>
                <a:cs typeface="Times New Roman" panose="02020603050405020304" pitchFamily="18" charset="0"/>
              </a:rPr>
              <a:t>Чек</a:t>
            </a:r>
            <a:endParaRPr lang="ru-RU" sz="12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8" name="Прямоугольник 57"/>
          <p:cNvSpPr/>
          <p:nvPr/>
        </p:nvSpPr>
        <p:spPr>
          <a:xfrm>
            <a:off x="1910877" y="3850580"/>
            <a:ext cx="780983" cy="279372"/>
          </a:xfrm>
          <a:prstGeom prst="rect">
            <a:avLst/>
          </a:prstGeom>
        </p:spPr>
        <p:txBody>
          <a:bodyPr wrap="none">
            <a:spAutoFit/>
          </a:bodyPr>
          <a:lstStyle/>
          <a:p>
            <a:pPr>
              <a:lnSpc>
                <a:spcPct val="107000"/>
              </a:lnSpc>
              <a:spcAft>
                <a:spcPts val="800"/>
              </a:spcAft>
            </a:pPr>
            <a:r>
              <a:rPr lang="ru-RU" sz="1200" b="1" dirty="0">
                <a:latin typeface="Verdana" panose="020B0604030504040204" pitchFamily="34" charset="0"/>
                <a:ea typeface="Calibri" panose="020F0502020204030204" pitchFamily="34" charset="0"/>
                <a:cs typeface="Times New Roman" panose="02020603050405020304" pitchFamily="18" charset="0"/>
              </a:rPr>
              <a:t>Расчет</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9" name="Прямоугольник 58"/>
          <p:cNvSpPr/>
          <p:nvPr/>
        </p:nvSpPr>
        <p:spPr>
          <a:xfrm>
            <a:off x="3596899" y="1469717"/>
            <a:ext cx="1685077" cy="273473"/>
          </a:xfrm>
          <a:prstGeom prst="rect">
            <a:avLst/>
          </a:prstGeom>
        </p:spPr>
        <p:txBody>
          <a:bodyPr wrap="none">
            <a:spAutoFit/>
          </a:bodyPr>
          <a:lstStyle/>
          <a:p>
            <a:pPr>
              <a:lnSpc>
                <a:spcPct val="107000"/>
              </a:lnSpc>
              <a:spcAft>
                <a:spcPts val="800"/>
              </a:spcAft>
            </a:pPr>
            <a:r>
              <a:rPr lang="ru-RU" sz="1100" b="1" dirty="0">
                <a:latin typeface="Verdana" panose="020B0604030504040204" pitchFamily="34" charset="0"/>
                <a:ea typeface="Calibri" panose="020F0502020204030204" pitchFamily="34" charset="0"/>
                <a:cs typeface="Times New Roman" panose="02020603050405020304" pitchFamily="18" charset="0"/>
              </a:rPr>
              <a:t>Данные чека с ФП</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0" name="Прямоугольник 59"/>
          <p:cNvSpPr/>
          <p:nvPr/>
        </p:nvSpPr>
        <p:spPr>
          <a:xfrm>
            <a:off x="3683196" y="2644429"/>
            <a:ext cx="1665378" cy="586314"/>
          </a:xfrm>
          <a:prstGeom prst="rect">
            <a:avLst/>
          </a:prstGeom>
        </p:spPr>
        <p:txBody>
          <a:bodyPr wrap="square">
            <a:spAutoFit/>
          </a:bodyPr>
          <a:lstStyle/>
          <a:p>
            <a:pPr algn="ctr">
              <a:lnSpc>
                <a:spcPct val="107000"/>
              </a:lnSpc>
              <a:spcAft>
                <a:spcPts val="800"/>
              </a:spcAft>
            </a:pPr>
            <a:r>
              <a:rPr lang="ru-RU" sz="1000" b="1" dirty="0">
                <a:latin typeface="Verdana" panose="020B0604030504040204" pitchFamily="34" charset="0"/>
                <a:ea typeface="Calibri" panose="020F0502020204030204" pitchFamily="34" charset="0"/>
                <a:cs typeface="Times New Roman" panose="02020603050405020304" pitchFamily="18" charset="0"/>
              </a:rPr>
              <a:t>Подтверждение о получении чека с ФП</a:t>
            </a:r>
            <a:endParaRPr lang="ru-RU" sz="10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1" name="Прямоугольник 60"/>
          <p:cNvSpPr/>
          <p:nvPr/>
        </p:nvSpPr>
        <p:spPr>
          <a:xfrm>
            <a:off x="6137250" y="3906139"/>
            <a:ext cx="2430474" cy="289951"/>
          </a:xfrm>
          <a:prstGeom prst="rect">
            <a:avLst/>
          </a:prstGeom>
        </p:spPr>
        <p:txBody>
          <a:bodyPr wrap="none">
            <a:spAutoFit/>
          </a:bodyPr>
          <a:lstStyle/>
          <a:p>
            <a:pPr>
              <a:lnSpc>
                <a:spcPct val="107000"/>
              </a:lnSpc>
              <a:spcAft>
                <a:spcPts val="800"/>
              </a:spcAft>
            </a:pPr>
            <a:r>
              <a:rPr lang="ru-RU" sz="1200" b="1" dirty="0">
                <a:latin typeface="Verdana" panose="020B0604030504040204" pitchFamily="34" charset="0"/>
                <a:ea typeface="Calibri" panose="020F0502020204030204" pitchFamily="34" charset="0"/>
                <a:cs typeface="Times New Roman" panose="02020603050405020304" pitchFamily="18" charset="0"/>
              </a:rPr>
              <a:t>Информационный обмен</a:t>
            </a:r>
            <a:endParaRPr lang="ru-RU" sz="12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2" name="Прямоугольник 61"/>
          <p:cNvSpPr/>
          <p:nvPr/>
        </p:nvSpPr>
        <p:spPr>
          <a:xfrm>
            <a:off x="3702364" y="4906932"/>
            <a:ext cx="1440444" cy="635751"/>
          </a:xfrm>
          <a:prstGeom prst="rect">
            <a:avLst/>
          </a:prstGeom>
        </p:spPr>
        <p:txBody>
          <a:bodyPr wrap="square">
            <a:spAutoFit/>
          </a:bodyPr>
          <a:lstStyle/>
          <a:p>
            <a:pPr algn="ctr">
              <a:lnSpc>
                <a:spcPct val="107000"/>
              </a:lnSpc>
              <a:spcAft>
                <a:spcPts val="800"/>
              </a:spcAft>
            </a:pPr>
            <a:r>
              <a:rPr lang="ru-RU" sz="1100" b="1" dirty="0">
                <a:latin typeface="Verdana" panose="020B0604030504040204" pitchFamily="34" charset="0"/>
                <a:ea typeface="Calibri" panose="020F0502020204030204" pitchFamily="34" charset="0"/>
                <a:cs typeface="Times New Roman" panose="02020603050405020304" pitchFamily="18" charset="0"/>
              </a:rPr>
              <a:t>Проверка чека, сообщения о нарушениях</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3" name="Прямоугольник 62"/>
          <p:cNvSpPr/>
          <p:nvPr/>
        </p:nvSpPr>
        <p:spPr>
          <a:xfrm>
            <a:off x="2614136" y="6499515"/>
            <a:ext cx="3616900" cy="273473"/>
          </a:xfrm>
          <a:prstGeom prst="rect">
            <a:avLst/>
          </a:prstGeom>
        </p:spPr>
        <p:txBody>
          <a:bodyPr wrap="square">
            <a:spAutoFit/>
          </a:bodyPr>
          <a:lstStyle/>
          <a:p>
            <a:pPr algn="ctr">
              <a:lnSpc>
                <a:spcPct val="107000"/>
              </a:lnSpc>
              <a:spcAft>
                <a:spcPts val="800"/>
              </a:spcAft>
            </a:pPr>
            <a:r>
              <a:rPr lang="ru-RU" sz="1100" b="1" dirty="0">
                <a:latin typeface="Verdana" panose="020B0604030504040204" pitchFamily="34" charset="0"/>
                <a:ea typeface="Calibri" panose="020F0502020204030204" pitchFamily="34" charset="0"/>
                <a:cs typeface="Times New Roman" panose="02020603050405020304" pitchFamily="18" charset="0"/>
              </a:rPr>
              <a:t>Сообщения о результатах проверки чека</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d_rn.jpg"/>
          <p:cNvPicPr>
            <a:picLocks noChangeAspect="1"/>
          </p:cNvPicPr>
          <p:nvPr/>
        </p:nvPicPr>
        <p:blipFill>
          <a:blip r:embed="rId3" cstate="screen"/>
          <a:srcRect/>
          <a:stretch>
            <a:fillRect/>
          </a:stretch>
        </p:blipFill>
        <p:spPr>
          <a:xfrm>
            <a:off x="251520" y="383059"/>
            <a:ext cx="1535645" cy="1101725"/>
          </a:xfrm>
          <a:prstGeom prst="rect">
            <a:avLst/>
          </a:prstGeom>
        </p:spPr>
      </p:pic>
      <p:cxnSp>
        <p:nvCxnSpPr>
          <p:cNvPr id="5" name="Прямая соединительная линия 4"/>
          <p:cNvCxnSpPr/>
          <p:nvPr/>
        </p:nvCxnSpPr>
        <p:spPr>
          <a:xfrm>
            <a:off x="1763688" y="620688"/>
            <a:ext cx="7380312" cy="0"/>
          </a:xfrm>
          <a:prstGeom prst="line">
            <a:avLst/>
          </a:prstGeom>
          <a:ln w="19050"/>
        </p:spPr>
        <p:style>
          <a:lnRef idx="3">
            <a:schemeClr val="accent2"/>
          </a:lnRef>
          <a:fillRef idx="0">
            <a:schemeClr val="accent2"/>
          </a:fillRef>
          <a:effectRef idx="2">
            <a:schemeClr val="accent2"/>
          </a:effectRef>
          <a:fontRef idx="minor">
            <a:schemeClr val="tx1"/>
          </a:fontRef>
        </p:style>
      </p:cxnSp>
      <p:pic>
        <p:nvPicPr>
          <p:cNvPr id="7" name="Рисунок 6" descr="надпись.png"/>
          <p:cNvPicPr>
            <a:picLocks noChangeAspect="1"/>
          </p:cNvPicPr>
          <p:nvPr/>
        </p:nvPicPr>
        <p:blipFill>
          <a:blip r:embed="rId4" cstate="screen"/>
          <a:stretch>
            <a:fillRect/>
          </a:stretch>
        </p:blipFill>
        <p:spPr>
          <a:xfrm>
            <a:off x="2987824" y="260648"/>
            <a:ext cx="6333221" cy="323061"/>
          </a:xfrm>
          <a:prstGeom prst="rect">
            <a:avLst/>
          </a:prstGeom>
        </p:spPr>
      </p:pic>
      <p:sp>
        <p:nvSpPr>
          <p:cNvPr id="2" name="Прямоугольник 1"/>
          <p:cNvSpPr/>
          <p:nvPr/>
        </p:nvSpPr>
        <p:spPr>
          <a:xfrm>
            <a:off x="1762103" y="680416"/>
            <a:ext cx="3798168" cy="355803"/>
          </a:xfrm>
          <a:prstGeom prst="rect">
            <a:avLst/>
          </a:prstGeom>
        </p:spPr>
        <p:txBody>
          <a:bodyPr wrap="square">
            <a:spAutoFit/>
          </a:bodyPr>
          <a:lstStyle/>
          <a:p>
            <a:pPr>
              <a:lnSpc>
                <a:spcPct val="107000"/>
              </a:lnSpc>
              <a:spcAft>
                <a:spcPts val="800"/>
              </a:spcAft>
            </a:pPr>
            <a:r>
              <a:rPr lang="ru-RU" sz="1600" b="1" dirty="0" smtClean="0">
                <a:latin typeface="Verdana" panose="020B0604030504040204" pitchFamily="34" charset="0"/>
                <a:ea typeface="Calibri" panose="020F0502020204030204" pitchFamily="34" charset="0"/>
                <a:cs typeface="Times New Roman" panose="02020603050405020304" pitchFamily="18" charset="0"/>
              </a:rPr>
              <a:t>Контрольно-кассовая техника</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6173859" y="1433022"/>
            <a:ext cx="2232248" cy="1277786"/>
          </a:xfrm>
          <a:prstGeom prst="rect">
            <a:avLst/>
          </a:prstGeom>
        </p:spPr>
        <p:txBody>
          <a:bodyPr wrap="square">
            <a:spAutoFit/>
          </a:bodyPr>
          <a:lstStyle/>
          <a:p>
            <a:pPr algn="ctr">
              <a:lnSpc>
                <a:spcPct val="107000"/>
              </a:lnSpc>
              <a:spcAft>
                <a:spcPts val="800"/>
              </a:spcAft>
            </a:pPr>
            <a:r>
              <a:rPr lang="ru-RU" b="1" dirty="0" smtClean="0">
                <a:latin typeface="Verdana" panose="020B0604030504040204" pitchFamily="34" charset="0"/>
                <a:ea typeface="Calibri" panose="020F0502020204030204" pitchFamily="34" charset="0"/>
                <a:cs typeface="Times New Roman" panose="02020603050405020304" pitchFamily="18" charset="0"/>
              </a:rPr>
              <a:t>Формируемые первичные учетные документы</a:t>
            </a:r>
            <a:endParaRPr lang="ru-RU"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угольник 5"/>
          <p:cNvSpPr/>
          <p:nvPr/>
        </p:nvSpPr>
        <p:spPr>
          <a:xfrm>
            <a:off x="341784" y="1926866"/>
            <a:ext cx="1944216" cy="388696"/>
          </a:xfrm>
          <a:prstGeom prst="rect">
            <a:avLst/>
          </a:prstGeom>
        </p:spPr>
        <p:txBody>
          <a:bodyPr wrap="square">
            <a:spAutoFit/>
          </a:bodyPr>
          <a:lstStyle/>
          <a:p>
            <a:pPr>
              <a:lnSpc>
                <a:spcPct val="107000"/>
              </a:lnSpc>
              <a:spcAft>
                <a:spcPts val="800"/>
              </a:spcAft>
            </a:pPr>
            <a:r>
              <a:rPr lang="ru-RU" b="1" dirty="0" smtClean="0">
                <a:latin typeface="Verdana" panose="020B0604030504040204" pitchFamily="34" charset="0"/>
                <a:ea typeface="Calibri" panose="020F0502020204030204" pitchFamily="34" charset="0"/>
                <a:cs typeface="Times New Roman" panose="02020603050405020304" pitchFamily="18" charset="0"/>
              </a:rPr>
              <a:t>Понятие ККТ</a:t>
            </a:r>
            <a:endParaRPr lang="ru-RU"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Прямоугольник 7"/>
          <p:cNvSpPr/>
          <p:nvPr/>
        </p:nvSpPr>
        <p:spPr>
          <a:xfrm>
            <a:off x="3491880" y="1924180"/>
            <a:ext cx="1493912" cy="388696"/>
          </a:xfrm>
          <a:prstGeom prst="rect">
            <a:avLst/>
          </a:prstGeom>
        </p:spPr>
        <p:txBody>
          <a:bodyPr wrap="square">
            <a:spAutoFit/>
          </a:bodyPr>
          <a:lstStyle/>
          <a:p>
            <a:pPr>
              <a:lnSpc>
                <a:spcPct val="107000"/>
              </a:lnSpc>
              <a:spcAft>
                <a:spcPts val="800"/>
              </a:spcAft>
            </a:pPr>
            <a:r>
              <a:rPr lang="ru-RU" b="1" dirty="0" smtClean="0">
                <a:latin typeface="Verdana" panose="020B0604030504040204" pitchFamily="34" charset="0"/>
                <a:ea typeface="Calibri" panose="020F0502020204030204" pitchFamily="34" charset="0"/>
                <a:cs typeface="Times New Roman" panose="02020603050405020304" pitchFamily="18" charset="0"/>
              </a:rPr>
              <a:t>Виды ККТ</a:t>
            </a:r>
            <a:endParaRPr lang="ru-RU"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Скругленный прямоугольник 9"/>
          <p:cNvSpPr/>
          <p:nvPr/>
        </p:nvSpPr>
        <p:spPr>
          <a:xfrm>
            <a:off x="251520" y="3501008"/>
            <a:ext cx="1781323" cy="2160239"/>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ЭВМ, иные компьютерные устройства и их комплексы</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Скругленный прямоугольник 10"/>
          <p:cNvSpPr/>
          <p:nvPr/>
        </p:nvSpPr>
        <p:spPr>
          <a:xfrm>
            <a:off x="3203848" y="2955221"/>
            <a:ext cx="2232247" cy="1625908"/>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«Традиционная» ККТ + для применения в сети Интернет</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Скругленный прямоугольник 11"/>
          <p:cNvSpPr/>
          <p:nvPr/>
        </p:nvSpPr>
        <p:spPr>
          <a:xfrm>
            <a:off x="3203847" y="4941168"/>
            <a:ext cx="2232247" cy="1584176"/>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Автоматизированная система для бланков строгой отчетности (для УСЛУГ)</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Скругленный прямоугольник 12"/>
          <p:cNvSpPr/>
          <p:nvPr/>
        </p:nvSpPr>
        <p:spPr>
          <a:xfrm>
            <a:off x="6300192" y="3284984"/>
            <a:ext cx="2520280" cy="836919"/>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Кассовый чек</a:t>
            </a:r>
            <a:endParaRPr lang="ru-RU"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Стрелка вправо 14"/>
          <p:cNvSpPr/>
          <p:nvPr/>
        </p:nvSpPr>
        <p:spPr>
          <a:xfrm rot="19855135">
            <a:off x="2002387" y="4014349"/>
            <a:ext cx="1240533" cy="7200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трелка вправо 15"/>
          <p:cNvSpPr/>
          <p:nvPr/>
        </p:nvSpPr>
        <p:spPr>
          <a:xfrm rot="1697429">
            <a:off x="2020765" y="5438566"/>
            <a:ext cx="1205520" cy="7200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право 16"/>
          <p:cNvSpPr/>
          <p:nvPr/>
        </p:nvSpPr>
        <p:spPr>
          <a:xfrm>
            <a:off x="5481663" y="3631443"/>
            <a:ext cx="805568" cy="7200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трелка вправо 17"/>
          <p:cNvSpPr/>
          <p:nvPr/>
        </p:nvSpPr>
        <p:spPr>
          <a:xfrm>
            <a:off x="5478435" y="5838949"/>
            <a:ext cx="805568" cy="7200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кругленный прямоугольник 18"/>
          <p:cNvSpPr/>
          <p:nvPr/>
        </p:nvSpPr>
        <p:spPr>
          <a:xfrm>
            <a:off x="6300192" y="5469669"/>
            <a:ext cx="2520280" cy="792088"/>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Бланк строгой отчетности</a:t>
            </a:r>
            <a:endParaRPr lang="ru-RU"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d_rn.jpg"/>
          <p:cNvPicPr>
            <a:picLocks noChangeAspect="1"/>
          </p:cNvPicPr>
          <p:nvPr/>
        </p:nvPicPr>
        <p:blipFill>
          <a:blip r:embed="rId3" cstate="screen"/>
          <a:srcRect/>
          <a:stretch>
            <a:fillRect/>
          </a:stretch>
        </p:blipFill>
        <p:spPr>
          <a:xfrm>
            <a:off x="251520" y="383059"/>
            <a:ext cx="1535645" cy="1101725"/>
          </a:xfrm>
          <a:prstGeom prst="rect">
            <a:avLst/>
          </a:prstGeom>
        </p:spPr>
      </p:pic>
      <p:cxnSp>
        <p:nvCxnSpPr>
          <p:cNvPr id="5" name="Прямая соединительная линия 4"/>
          <p:cNvCxnSpPr/>
          <p:nvPr/>
        </p:nvCxnSpPr>
        <p:spPr>
          <a:xfrm>
            <a:off x="1763688" y="620688"/>
            <a:ext cx="7380312" cy="0"/>
          </a:xfrm>
          <a:prstGeom prst="line">
            <a:avLst/>
          </a:prstGeom>
          <a:ln w="19050"/>
        </p:spPr>
        <p:style>
          <a:lnRef idx="3">
            <a:schemeClr val="accent2"/>
          </a:lnRef>
          <a:fillRef idx="0">
            <a:schemeClr val="accent2"/>
          </a:fillRef>
          <a:effectRef idx="2">
            <a:schemeClr val="accent2"/>
          </a:effectRef>
          <a:fontRef idx="minor">
            <a:schemeClr val="tx1"/>
          </a:fontRef>
        </p:style>
      </p:cxnSp>
      <p:pic>
        <p:nvPicPr>
          <p:cNvPr id="7" name="Рисунок 6" descr="надпись.png"/>
          <p:cNvPicPr>
            <a:picLocks noChangeAspect="1"/>
          </p:cNvPicPr>
          <p:nvPr/>
        </p:nvPicPr>
        <p:blipFill>
          <a:blip r:embed="rId4" cstate="screen"/>
          <a:stretch>
            <a:fillRect/>
          </a:stretch>
        </p:blipFill>
        <p:spPr>
          <a:xfrm>
            <a:off x="2987824" y="260648"/>
            <a:ext cx="6333221" cy="323061"/>
          </a:xfrm>
          <a:prstGeom prst="rect">
            <a:avLst/>
          </a:prstGeom>
        </p:spPr>
      </p:pic>
      <p:sp>
        <p:nvSpPr>
          <p:cNvPr id="2" name="Прямоугольник 1"/>
          <p:cNvSpPr/>
          <p:nvPr/>
        </p:nvSpPr>
        <p:spPr>
          <a:xfrm>
            <a:off x="555095" y="1666689"/>
            <a:ext cx="1049033" cy="388696"/>
          </a:xfrm>
          <a:prstGeom prst="rect">
            <a:avLst/>
          </a:prstGeom>
        </p:spPr>
        <p:txBody>
          <a:bodyPr wrap="square">
            <a:spAutoFit/>
          </a:bodyPr>
          <a:lstStyle/>
          <a:p>
            <a:pPr algn="ctr">
              <a:lnSpc>
                <a:spcPct val="107000"/>
              </a:lnSpc>
              <a:spcAft>
                <a:spcPts val="800"/>
              </a:spcAft>
            </a:pPr>
            <a:r>
              <a:rPr lang="ru-RU" b="1" dirty="0" smtClean="0">
                <a:latin typeface="Verdana" panose="020B0604030504040204" pitchFamily="34" charset="0"/>
                <a:ea typeface="Calibri" panose="020F0502020204030204" pitchFamily="34" charset="0"/>
                <a:cs typeface="Times New Roman" panose="02020603050405020304" pitchFamily="18" charset="0"/>
              </a:rPr>
              <a:t>Кто</a:t>
            </a:r>
            <a:endParaRPr lang="ru-RU"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4985792" y="1646519"/>
            <a:ext cx="936104" cy="388696"/>
          </a:xfrm>
          <a:prstGeom prst="rect">
            <a:avLst/>
          </a:prstGeom>
        </p:spPr>
        <p:txBody>
          <a:bodyPr wrap="square">
            <a:spAutoFit/>
          </a:bodyPr>
          <a:lstStyle/>
          <a:p>
            <a:pPr algn="ctr">
              <a:lnSpc>
                <a:spcPct val="107000"/>
              </a:lnSpc>
              <a:spcAft>
                <a:spcPts val="800"/>
              </a:spcAft>
            </a:pPr>
            <a:r>
              <a:rPr lang="ru-RU" b="1" dirty="0" smtClean="0">
                <a:latin typeface="Verdana" panose="020B0604030504040204" pitchFamily="34" charset="0"/>
                <a:ea typeface="Calibri" panose="020F0502020204030204" pitchFamily="34" charset="0"/>
                <a:cs typeface="Times New Roman" panose="02020603050405020304" pitchFamily="18" charset="0"/>
              </a:rPr>
              <a:t>Как</a:t>
            </a:r>
            <a:endParaRPr lang="ru-RU"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угольник 5"/>
          <p:cNvSpPr/>
          <p:nvPr/>
        </p:nvSpPr>
        <p:spPr>
          <a:xfrm>
            <a:off x="2568765" y="1643931"/>
            <a:ext cx="1049033" cy="388696"/>
          </a:xfrm>
          <a:prstGeom prst="rect">
            <a:avLst/>
          </a:prstGeom>
        </p:spPr>
        <p:txBody>
          <a:bodyPr wrap="square">
            <a:spAutoFit/>
          </a:bodyPr>
          <a:lstStyle/>
          <a:p>
            <a:pPr algn="ctr">
              <a:lnSpc>
                <a:spcPct val="107000"/>
              </a:lnSpc>
              <a:spcAft>
                <a:spcPts val="800"/>
              </a:spcAft>
            </a:pPr>
            <a:r>
              <a:rPr lang="ru-RU" b="1" dirty="0" smtClean="0">
                <a:latin typeface="Verdana" panose="020B0604030504040204" pitchFamily="34" charset="0"/>
                <a:ea typeface="Calibri" panose="020F0502020204030204" pitchFamily="34" charset="0"/>
                <a:cs typeface="Times New Roman" panose="02020603050405020304" pitchFamily="18" charset="0"/>
              </a:rPr>
              <a:t>Когда</a:t>
            </a:r>
            <a:endParaRPr lang="ru-RU"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Прямоугольник 7"/>
          <p:cNvSpPr/>
          <p:nvPr/>
        </p:nvSpPr>
        <p:spPr>
          <a:xfrm>
            <a:off x="7153533" y="1643931"/>
            <a:ext cx="1432876" cy="388696"/>
          </a:xfrm>
          <a:prstGeom prst="rect">
            <a:avLst/>
          </a:prstGeom>
        </p:spPr>
        <p:txBody>
          <a:bodyPr wrap="square">
            <a:spAutoFit/>
          </a:bodyPr>
          <a:lstStyle/>
          <a:p>
            <a:pPr algn="ctr">
              <a:lnSpc>
                <a:spcPct val="107000"/>
              </a:lnSpc>
              <a:spcAft>
                <a:spcPts val="800"/>
              </a:spcAft>
            </a:pPr>
            <a:r>
              <a:rPr lang="ru-RU" b="1" dirty="0" smtClean="0">
                <a:latin typeface="Verdana" panose="020B0604030504040204" pitchFamily="34" charset="0"/>
                <a:ea typeface="Calibri" panose="020F0502020204030204" pitchFamily="34" charset="0"/>
                <a:cs typeface="Times New Roman" panose="02020603050405020304" pitchFamily="18" charset="0"/>
              </a:rPr>
              <a:t>Условие</a:t>
            </a:r>
            <a:endParaRPr lang="ru-RU"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Прямоугольник 8"/>
          <p:cNvSpPr/>
          <p:nvPr/>
        </p:nvSpPr>
        <p:spPr>
          <a:xfrm>
            <a:off x="1907704" y="710207"/>
            <a:ext cx="2520280" cy="388696"/>
          </a:xfrm>
          <a:prstGeom prst="rect">
            <a:avLst/>
          </a:prstGeom>
        </p:spPr>
        <p:txBody>
          <a:bodyPr wrap="square">
            <a:spAutoFit/>
          </a:bodyPr>
          <a:lstStyle/>
          <a:p>
            <a:pPr>
              <a:lnSpc>
                <a:spcPct val="107000"/>
              </a:lnSpc>
              <a:spcAft>
                <a:spcPts val="800"/>
              </a:spcAft>
            </a:pPr>
            <a:r>
              <a:rPr lang="ru-RU" b="1" dirty="0" smtClean="0">
                <a:latin typeface="Verdana" panose="020B0604030504040204" pitchFamily="34" charset="0"/>
                <a:ea typeface="Calibri" panose="020F0502020204030204" pitchFamily="34" charset="0"/>
                <a:cs typeface="Times New Roman" panose="02020603050405020304" pitchFamily="18" charset="0"/>
              </a:rPr>
              <a:t>Применение ККТ</a:t>
            </a:r>
            <a:endParaRPr lang="ru-RU"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Скругленный прямоугольник 9"/>
          <p:cNvSpPr/>
          <p:nvPr/>
        </p:nvSpPr>
        <p:spPr>
          <a:xfrm>
            <a:off x="4721922" y="4138162"/>
            <a:ext cx="1578270" cy="1307062"/>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Направляется покупателю </a:t>
            </a:r>
            <a:r>
              <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rPr>
              <a:t>кассовый чек или </a:t>
            </a: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БСО в электронном виде</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Скругленный прямоугольник 11"/>
          <p:cNvSpPr/>
          <p:nvPr/>
        </p:nvSpPr>
        <p:spPr>
          <a:xfrm>
            <a:off x="6954170" y="4089884"/>
            <a:ext cx="1794294" cy="2147428"/>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В случае предоставления покупателем пользователю до момента расчета абонентского номера или адреса электронной почты</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Скругленный прямоугольник 12"/>
          <p:cNvSpPr/>
          <p:nvPr/>
        </p:nvSpPr>
        <p:spPr>
          <a:xfrm>
            <a:off x="6991478" y="2598669"/>
            <a:ext cx="1756986" cy="1190370"/>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По умолчанию</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Скругленный прямоугольник 13"/>
          <p:cNvSpPr/>
          <p:nvPr/>
        </p:nvSpPr>
        <p:spPr>
          <a:xfrm>
            <a:off x="2307944" y="2867171"/>
            <a:ext cx="1760000" cy="1728191"/>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При осуществлении расчета</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Скругленный прямоугольник 14"/>
          <p:cNvSpPr/>
          <p:nvPr/>
        </p:nvSpPr>
        <p:spPr>
          <a:xfrm>
            <a:off x="251520" y="2867172"/>
            <a:ext cx="1656184" cy="1728191"/>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Организации и ИП</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Скругленный прямоугольник 15"/>
          <p:cNvSpPr/>
          <p:nvPr/>
        </p:nvSpPr>
        <p:spPr>
          <a:xfrm>
            <a:off x="4721922" y="2568314"/>
            <a:ext cx="1578270" cy="1220725"/>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Печатается и выдается покупателю кассовый чек или БСО</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Стрелка вправо 16"/>
          <p:cNvSpPr/>
          <p:nvPr/>
        </p:nvSpPr>
        <p:spPr>
          <a:xfrm>
            <a:off x="4099902" y="3218842"/>
            <a:ext cx="616264" cy="94726"/>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трелка вправо 18"/>
          <p:cNvSpPr/>
          <p:nvPr/>
        </p:nvSpPr>
        <p:spPr>
          <a:xfrm>
            <a:off x="6350886" y="3173123"/>
            <a:ext cx="603284" cy="7200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Стрелка вправо 19"/>
          <p:cNvSpPr/>
          <p:nvPr/>
        </p:nvSpPr>
        <p:spPr>
          <a:xfrm>
            <a:off x="1940082" y="3766179"/>
            <a:ext cx="347002" cy="7200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Стрелка вправо 20"/>
          <p:cNvSpPr/>
          <p:nvPr/>
        </p:nvSpPr>
        <p:spPr>
          <a:xfrm>
            <a:off x="6350885" y="4791693"/>
            <a:ext cx="572318" cy="7200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трелка вправо 21"/>
          <p:cNvSpPr/>
          <p:nvPr/>
        </p:nvSpPr>
        <p:spPr>
          <a:xfrm>
            <a:off x="4081556" y="4365104"/>
            <a:ext cx="605768" cy="7200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029974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d_rn.jpg"/>
          <p:cNvPicPr>
            <a:picLocks noChangeAspect="1"/>
          </p:cNvPicPr>
          <p:nvPr/>
        </p:nvPicPr>
        <p:blipFill>
          <a:blip r:embed="rId3" cstate="screen"/>
          <a:srcRect/>
          <a:stretch>
            <a:fillRect/>
          </a:stretch>
        </p:blipFill>
        <p:spPr>
          <a:xfrm>
            <a:off x="251520" y="383059"/>
            <a:ext cx="1535645" cy="1101725"/>
          </a:xfrm>
          <a:prstGeom prst="rect">
            <a:avLst/>
          </a:prstGeom>
        </p:spPr>
      </p:pic>
      <p:cxnSp>
        <p:nvCxnSpPr>
          <p:cNvPr id="5" name="Прямая соединительная линия 4"/>
          <p:cNvCxnSpPr/>
          <p:nvPr/>
        </p:nvCxnSpPr>
        <p:spPr>
          <a:xfrm>
            <a:off x="1763688" y="620688"/>
            <a:ext cx="7380312" cy="0"/>
          </a:xfrm>
          <a:prstGeom prst="line">
            <a:avLst/>
          </a:prstGeom>
          <a:ln w="19050"/>
        </p:spPr>
        <p:style>
          <a:lnRef idx="3">
            <a:schemeClr val="accent2"/>
          </a:lnRef>
          <a:fillRef idx="0">
            <a:schemeClr val="accent2"/>
          </a:fillRef>
          <a:effectRef idx="2">
            <a:schemeClr val="accent2"/>
          </a:effectRef>
          <a:fontRef idx="minor">
            <a:schemeClr val="tx1"/>
          </a:fontRef>
        </p:style>
      </p:cxnSp>
      <p:pic>
        <p:nvPicPr>
          <p:cNvPr id="7" name="Рисунок 6" descr="надпись.png"/>
          <p:cNvPicPr>
            <a:picLocks noChangeAspect="1"/>
          </p:cNvPicPr>
          <p:nvPr/>
        </p:nvPicPr>
        <p:blipFill>
          <a:blip r:embed="rId4" cstate="screen"/>
          <a:stretch>
            <a:fillRect/>
          </a:stretch>
        </p:blipFill>
        <p:spPr>
          <a:xfrm>
            <a:off x="2987824" y="260648"/>
            <a:ext cx="6333221" cy="323061"/>
          </a:xfrm>
          <a:prstGeom prst="rect">
            <a:avLst/>
          </a:prstGeom>
        </p:spPr>
      </p:pic>
      <p:sp>
        <p:nvSpPr>
          <p:cNvPr id="2" name="Прямоугольник 1"/>
          <p:cNvSpPr/>
          <p:nvPr/>
        </p:nvSpPr>
        <p:spPr>
          <a:xfrm>
            <a:off x="1582434" y="673652"/>
            <a:ext cx="4572000" cy="369332"/>
          </a:xfrm>
          <a:prstGeom prst="rect">
            <a:avLst/>
          </a:prstGeom>
        </p:spPr>
        <p:txBody>
          <a:bodyPr>
            <a:spAutoFit/>
          </a:bodyPr>
          <a:lstStyle/>
          <a:p>
            <a:pPr algn="ctr"/>
            <a:r>
              <a:rPr lang="ru-RU" b="1" dirty="0" smtClean="0">
                <a:latin typeface="Verdana" panose="020B0604030504040204" pitchFamily="34" charset="0"/>
                <a:ea typeface="Verdana" panose="020B0604030504040204" pitchFamily="34" charset="0"/>
                <a:cs typeface="Verdana" panose="020B0604030504040204" pitchFamily="34" charset="0"/>
              </a:rPr>
              <a:t>Исключения в применении ККТ</a:t>
            </a:r>
            <a:endParaRPr lang="ru-RU" b="1" dirty="0">
              <a:latin typeface="Verdana" panose="020B0604030504040204" pitchFamily="34" charset="0"/>
              <a:ea typeface="Verdana" panose="020B0604030504040204" pitchFamily="34" charset="0"/>
              <a:cs typeface="Verdana" panose="020B0604030504040204" pitchFamily="34" charset="0"/>
            </a:endParaRPr>
          </a:p>
        </p:txBody>
      </p:sp>
      <p:sp>
        <p:nvSpPr>
          <p:cNvPr id="3" name="Прямоугольник 2"/>
          <p:cNvSpPr/>
          <p:nvPr/>
        </p:nvSpPr>
        <p:spPr>
          <a:xfrm>
            <a:off x="289530" y="1600351"/>
            <a:ext cx="2372251" cy="1200329"/>
          </a:xfrm>
          <a:prstGeom prst="rect">
            <a:avLst/>
          </a:prstGeom>
        </p:spPr>
        <p:txBody>
          <a:bodyPr wrap="square">
            <a:spAutoFit/>
          </a:bodyPr>
          <a:lstStyle/>
          <a:p>
            <a:pPr algn="ctr"/>
            <a:r>
              <a:rPr lang="ru-RU" b="1" dirty="0" smtClean="0">
                <a:latin typeface="Verdana" panose="020B0604030504040204" pitchFamily="34" charset="0"/>
                <a:ea typeface="Verdana" panose="020B0604030504040204" pitchFamily="34" charset="0"/>
                <a:cs typeface="Verdana" panose="020B0604030504040204" pitchFamily="34" charset="0"/>
              </a:rPr>
              <a:t>ККТ не применяется, документ не выдается</a:t>
            </a:r>
            <a:endParaRPr lang="ru-RU" b="1" dirty="0">
              <a:latin typeface="Verdana" panose="020B0604030504040204" pitchFamily="34" charset="0"/>
              <a:ea typeface="Verdana" panose="020B0604030504040204" pitchFamily="34" charset="0"/>
              <a:cs typeface="Verdana" panose="020B0604030504040204" pitchFamily="34" charset="0"/>
            </a:endParaRPr>
          </a:p>
        </p:txBody>
      </p:sp>
      <p:sp>
        <p:nvSpPr>
          <p:cNvPr id="6" name="Прямоугольник 5"/>
          <p:cNvSpPr/>
          <p:nvPr/>
        </p:nvSpPr>
        <p:spPr>
          <a:xfrm>
            <a:off x="6300192" y="1684229"/>
            <a:ext cx="2627784" cy="646331"/>
          </a:xfrm>
          <a:prstGeom prst="rect">
            <a:avLst/>
          </a:prstGeom>
        </p:spPr>
        <p:txBody>
          <a:bodyPr wrap="square">
            <a:spAutoFit/>
          </a:bodyPr>
          <a:lstStyle/>
          <a:p>
            <a:pPr algn="ctr"/>
            <a:r>
              <a:rPr lang="ru-RU" b="1" dirty="0" smtClean="0">
                <a:latin typeface="Verdana" panose="020B0604030504040204" pitchFamily="34" charset="0"/>
                <a:ea typeface="Verdana" panose="020B0604030504040204" pitchFamily="34" charset="0"/>
                <a:cs typeface="Verdana" panose="020B0604030504040204" pitchFamily="34" charset="0"/>
              </a:rPr>
              <a:t>ККТ применяется с ограничениями</a:t>
            </a:r>
            <a:endParaRPr lang="ru-RU" b="1" dirty="0">
              <a:latin typeface="Verdana" panose="020B0604030504040204" pitchFamily="34" charset="0"/>
              <a:ea typeface="Verdana" panose="020B0604030504040204" pitchFamily="34" charset="0"/>
              <a:cs typeface="Verdana" panose="020B0604030504040204" pitchFamily="34" charset="0"/>
            </a:endParaRPr>
          </a:p>
        </p:txBody>
      </p:sp>
      <p:sp>
        <p:nvSpPr>
          <p:cNvPr id="8" name="Прямоугольник 7"/>
          <p:cNvSpPr/>
          <p:nvPr/>
        </p:nvSpPr>
        <p:spPr>
          <a:xfrm>
            <a:off x="3527884" y="1667216"/>
            <a:ext cx="2376264" cy="1200329"/>
          </a:xfrm>
          <a:prstGeom prst="rect">
            <a:avLst/>
          </a:prstGeom>
        </p:spPr>
        <p:txBody>
          <a:bodyPr wrap="square">
            <a:spAutoFit/>
          </a:bodyPr>
          <a:lstStyle/>
          <a:p>
            <a:pPr algn="ctr"/>
            <a:r>
              <a:rPr lang="ru-RU" b="1" dirty="0" smtClean="0">
                <a:latin typeface="Verdana" panose="020B0604030504040204" pitchFamily="34" charset="0"/>
                <a:ea typeface="Verdana" panose="020B0604030504040204" pitchFamily="34" charset="0"/>
                <a:cs typeface="Verdana" panose="020B0604030504040204" pitchFamily="34" charset="0"/>
              </a:rPr>
              <a:t>ККТ не применяется, но документ выдается</a:t>
            </a:r>
            <a:endParaRPr lang="ru-RU" b="1" dirty="0">
              <a:latin typeface="Verdana" panose="020B0604030504040204" pitchFamily="34" charset="0"/>
              <a:ea typeface="Verdana" panose="020B0604030504040204" pitchFamily="34" charset="0"/>
              <a:cs typeface="Verdana" panose="020B0604030504040204" pitchFamily="34" charset="0"/>
            </a:endParaRPr>
          </a:p>
        </p:txBody>
      </p:sp>
      <p:sp>
        <p:nvSpPr>
          <p:cNvPr id="9" name="Скругленный прямоугольник 8"/>
          <p:cNvSpPr/>
          <p:nvPr/>
        </p:nvSpPr>
        <p:spPr>
          <a:xfrm>
            <a:off x="251520" y="4195936"/>
            <a:ext cx="2448272" cy="914400"/>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Кредитными организациями в автоматических устройствах для расчетов</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Скругленный прямоугольник 9"/>
          <p:cNvSpPr/>
          <p:nvPr/>
        </p:nvSpPr>
        <p:spPr>
          <a:xfrm>
            <a:off x="251520" y="5461248"/>
            <a:ext cx="2448272" cy="914400"/>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При безналичных расчетах между организациями и ИП </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Скругленный прямоугольник 10"/>
          <p:cNvSpPr/>
          <p:nvPr/>
        </p:nvSpPr>
        <p:spPr>
          <a:xfrm>
            <a:off x="251520" y="3020223"/>
            <a:ext cx="2448272" cy="914400"/>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При осуществлении видов деятельности и оказании услуг, указанных в п. 2 ст. 2 Закона №54-ФЗ</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Скругленный прямоугольник 11"/>
          <p:cNvSpPr/>
          <p:nvPr/>
        </p:nvSpPr>
        <p:spPr>
          <a:xfrm>
            <a:off x="6300192" y="5013176"/>
            <a:ext cx="2627784" cy="1362472"/>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При расчетах с использованием электронных средств платежа в сети Интернет чек или БСО не печатается, а направляется покупателю в электронном виде</a:t>
            </a:r>
            <a:endParaRPr lang="ru-RU"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Скругленный прямоугольник 12"/>
          <p:cNvSpPr/>
          <p:nvPr/>
        </p:nvSpPr>
        <p:spPr>
          <a:xfrm>
            <a:off x="3635896" y="3020223"/>
            <a:ext cx="2160240" cy="3355425"/>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В отдаленных или труднодоступных местностях (за исключением городов, районных центров, ПГТ) по требованию покупателя выдается документ, подтверждающий расчет (п. 3 ст. 2 Закона №54-ФЗ)</a:t>
            </a:r>
            <a:endParaRPr lang="ru-RU"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Скругленный прямоугольник 13"/>
          <p:cNvSpPr/>
          <p:nvPr/>
        </p:nvSpPr>
        <p:spPr>
          <a:xfrm>
            <a:off x="6300192" y="3020222"/>
            <a:ext cx="2627784" cy="1344881"/>
          </a:xfrm>
          <a:prstGeom prst="roundRect">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В отдаленных от сетей местностях ККТ применяется в режиме без передачи фискальных документов</a:t>
            </a:r>
            <a:endParaRPr lang="ru-RU"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4133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2395</TotalTime>
  <Words>2036</Words>
  <Application>Microsoft Office PowerPoint</Application>
  <PresentationFormat>Экран (4:3)</PresentationFormat>
  <Paragraphs>225</Paragraphs>
  <Slides>21</Slides>
  <Notes>9</Notes>
  <HiddenSlides>0</HiddenSlides>
  <MMClips>0</MMClips>
  <ScaleCrop>false</ScaleCrop>
  <HeadingPairs>
    <vt:vector size="6" baseType="variant">
      <vt:variant>
        <vt:lpstr>Использованные шрифты</vt:lpstr>
      </vt:variant>
      <vt:variant>
        <vt:i4>5</vt:i4>
      </vt:variant>
      <vt:variant>
        <vt:lpstr>Тема</vt:lpstr>
      </vt:variant>
      <vt:variant>
        <vt:i4>2</vt:i4>
      </vt:variant>
      <vt:variant>
        <vt:lpstr>Заголовки слайдов</vt:lpstr>
      </vt:variant>
      <vt:variant>
        <vt:i4>21</vt:i4>
      </vt:variant>
    </vt:vector>
  </HeadingPairs>
  <TitlesOfParts>
    <vt:vector size="28" baseType="lpstr">
      <vt:lpstr>Arial</vt:lpstr>
      <vt:lpstr>Calibri</vt:lpstr>
      <vt:lpstr>Lucida Sans Unicode</vt:lpstr>
      <vt:lpstr>Times New Roman</vt:lpstr>
      <vt:lpstr>Verdana</vt:lpstr>
      <vt:lpstr>Тема Office</vt:lpstr>
      <vt:lpstr>1_Тема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ГУСО "ИКАСО"</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Raskina</dc:creator>
  <cp:lastModifiedBy>ИКАСО2</cp:lastModifiedBy>
  <cp:revision>251</cp:revision>
  <dcterms:created xsi:type="dcterms:W3CDTF">2013-09-19T07:41:02Z</dcterms:created>
  <dcterms:modified xsi:type="dcterms:W3CDTF">2016-10-06T12:00:06Z</dcterms:modified>
</cp:coreProperties>
</file>